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27"/>
  </p:notesMasterIdLst>
  <p:handoutMasterIdLst>
    <p:handoutMasterId r:id="rId28"/>
  </p:handoutMasterIdLst>
  <p:sldIdLst>
    <p:sldId id="1865" r:id="rId5"/>
    <p:sldId id="1964" r:id="rId6"/>
    <p:sldId id="1969" r:id="rId7"/>
    <p:sldId id="1908" r:id="rId8"/>
    <p:sldId id="1923" r:id="rId9"/>
    <p:sldId id="1907" r:id="rId10"/>
    <p:sldId id="1904" r:id="rId11"/>
    <p:sldId id="1959" r:id="rId12"/>
    <p:sldId id="1906" r:id="rId13"/>
    <p:sldId id="1905" r:id="rId14"/>
    <p:sldId id="1875" r:id="rId15"/>
    <p:sldId id="1909" r:id="rId16"/>
    <p:sldId id="1910" r:id="rId17"/>
    <p:sldId id="1911" r:id="rId18"/>
    <p:sldId id="1922" r:id="rId19"/>
    <p:sldId id="1901" r:id="rId20"/>
    <p:sldId id="1966" r:id="rId21"/>
    <p:sldId id="1926" r:id="rId22"/>
    <p:sldId id="1948" r:id="rId23"/>
    <p:sldId id="1949" r:id="rId24"/>
    <p:sldId id="1951" r:id="rId25"/>
    <p:sldId id="1953"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5"/>
            <p14:sldId id="1964"/>
            <p14:sldId id="1969"/>
            <p14:sldId id="1908"/>
            <p14:sldId id="1923"/>
            <p14:sldId id="1907"/>
            <p14:sldId id="1904"/>
            <p14:sldId id="1959"/>
            <p14:sldId id="1906"/>
            <p14:sldId id="1905"/>
            <p14:sldId id="1875"/>
            <p14:sldId id="1909"/>
            <p14:sldId id="1910"/>
            <p14:sldId id="1911"/>
            <p14:sldId id="1922"/>
            <p14:sldId id="1901"/>
            <p14:sldId id="1966"/>
            <p14:sldId id="1926"/>
            <p14:sldId id="1948"/>
            <p14:sldId id="1949"/>
            <p14:sldId id="1951"/>
            <p14:sldId id="1953"/>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1"/>
    <a:srgbClr val="000000"/>
    <a:srgbClr val="7A7665"/>
    <a:srgbClr val="D07280"/>
    <a:srgbClr val="028589"/>
    <a:srgbClr val="585858"/>
    <a:srgbClr val="38B07D"/>
    <a:srgbClr val="79C2E0"/>
    <a:srgbClr val="D0717F"/>
    <a:srgbClr val="1F3C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EC4AD-C3C5-3918-6FEE-F52F4A6CE124}" v="2" dt="2024-04-09T18:50:31.136"/>
    <p1510:client id="{2817F70A-1636-4912-BE85-5FDBFB504A12}" v="226" dt="2024-04-09T16:28:00.261"/>
    <p1510:client id="{E39B765E-47E5-4679-A6DC-660D86C6240E}" v="284" dt="2024-04-09T21:47:36.662"/>
    <p1510:client id="{35FB8C11-D241-476B-A4CA-4D5A6C739D1D}" v="699" dt="2024-04-09T22:54:45.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534" y="114"/>
      </p:cViewPr>
      <p:guideLst>
        <p:guide orient="horz" pos="2184"/>
        <p:guide pos="552"/>
        <p:guide pos="7200"/>
        <p:guide pos="43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4/9/2024</a:t>
            </a:fld>
            <a:endParaRPr lang="en-US"/>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inyurl.com/DisabilityAwareSurvey"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affecttheverb.com/disabledandher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ublic.tableau.com/app/profile/sdccd.institutional.reseach/viz/DSPSDashboard2022-2023/Cover?publish=y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dccd0-my.sharepoint.com/:v:/r/personal/cruffner_sdccd_edu/Documents/Microsoft%20Teams%20Chat%20Files/Testimonals%203.mp4?csf=1&amp;web=1&amp;e=2QBKje&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dccd.edu/about/departments-and-offices/student-services-department/dsps/happenings/student-spotlight.aspx"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inyurl.com/DisabilityAwareSurve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a:cs typeface="Arial"/>
              </a:rPr>
              <a:t>Welcome!</a:t>
            </a:r>
            <a:endParaRPr lang="en-US"/>
          </a:p>
          <a:p>
            <a:endParaRPr lang="en-US">
              <a:solidFill>
                <a:srgbClr val="000000"/>
              </a:solidFill>
              <a:latin typeface="Arial"/>
              <a:cs typeface="Arial"/>
            </a:endParaRPr>
          </a:p>
          <a:p>
            <a:pPr marL="285750" indent="-285750">
              <a:buFont typeface="Arial"/>
              <a:buChar char="•"/>
            </a:pPr>
            <a:r>
              <a:rPr lang="en-US">
                <a:solidFill>
                  <a:srgbClr val="000000"/>
                </a:solidFill>
                <a:latin typeface="Arial"/>
                <a:cs typeface="Arial"/>
              </a:rPr>
              <a:t>Don't forget to take the pre-training survey if you haven't already</a:t>
            </a:r>
          </a:p>
          <a:p>
            <a:pPr marL="285750" indent="-285750">
              <a:buFont typeface="Arial"/>
              <a:buChar char="•"/>
            </a:pPr>
            <a:r>
              <a:rPr lang="en-US">
                <a:solidFill>
                  <a:srgbClr val="000000"/>
                </a:solidFill>
                <a:latin typeface="Arial"/>
                <a:cs typeface="Arial"/>
              </a:rPr>
              <a:t>Tech: Drop pre/post training survey in chat: </a:t>
            </a:r>
            <a:r>
              <a:rPr lang="en-US">
                <a:solidFill>
                  <a:srgbClr val="000000"/>
                </a:solidFill>
                <a:latin typeface="Arial"/>
                <a:cs typeface="Arial"/>
                <a:hlinkClick r:id="rId3"/>
              </a:rPr>
              <a:t>https://tinyurl.com/DisabilityAwareSurvey</a:t>
            </a:r>
            <a:endParaRPr lang="en-US">
              <a:solidFill>
                <a:srgbClr val="000000"/>
              </a:solidFill>
              <a:latin typeface="Arial"/>
              <a:cs typeface="Arial"/>
            </a:endParaRPr>
          </a:p>
          <a:p>
            <a:pPr marL="285750" indent="-285750">
              <a:buFont typeface="Arial"/>
              <a:buChar char="•"/>
            </a:pPr>
            <a:endParaRPr lang="en-US">
              <a:solidFill>
                <a:srgbClr val="000000"/>
              </a:solidFill>
              <a:latin typeface="Arial"/>
              <a:cs typeface="Arial"/>
            </a:endParaRPr>
          </a:p>
          <a:p>
            <a:r>
              <a:rPr lang="en-US">
                <a:solidFill>
                  <a:srgbClr val="000000"/>
                </a:solidFill>
                <a:latin typeface="Arial"/>
                <a:cs typeface="Arial"/>
              </a:rPr>
              <a:t>Image: Six disabled people of color smile and pose in front of a concrete wall. Five people stand in the back, with the Black woman in the center holding up a chalkboard sign reading "disabled and here." A South Asian person in a wheelchair sits in front. Credit: </a:t>
            </a:r>
            <a:r>
              <a:rPr lang="en-US">
                <a:solidFill>
                  <a:srgbClr val="000000"/>
                </a:solidFill>
                <a:latin typeface="Arial"/>
                <a:cs typeface="Arial"/>
                <a:hlinkClick r:id="rId4"/>
              </a:rPr>
              <a:t>Disabled and Here</a:t>
            </a:r>
            <a:r>
              <a:rPr lang="en-US">
                <a:solidFill>
                  <a:srgbClr val="000000"/>
                </a:solidFill>
                <a:latin typeface="Arial"/>
                <a:cs typeface="Arial"/>
              </a:rPr>
              <a:t> project, taken by </a:t>
            </a:r>
            <a:r>
              <a:rPr lang="en-US" err="1">
                <a:solidFill>
                  <a:srgbClr val="000000"/>
                </a:solidFill>
                <a:latin typeface="Arial"/>
                <a:cs typeface="Arial"/>
              </a:rPr>
              <a:t>Chona</a:t>
            </a:r>
            <a:r>
              <a:rPr lang="en-US">
                <a:solidFill>
                  <a:srgbClr val="000000"/>
                </a:solidFill>
                <a:latin typeface="Arial"/>
                <a:cs typeface="Arial"/>
              </a:rPr>
              <a:t> </a:t>
            </a:r>
            <a:r>
              <a:rPr lang="en-US" err="1">
                <a:solidFill>
                  <a:srgbClr val="000000"/>
                </a:solidFill>
                <a:latin typeface="Arial"/>
                <a:cs typeface="Arial"/>
              </a:rPr>
              <a:t>Kasinger</a:t>
            </a:r>
            <a:endParaRPr lang="en-US" sz="1600" b="0" i="0">
              <a:solidFill>
                <a:schemeClr val="bg1"/>
              </a:solidFill>
              <a:effectLst/>
              <a:latin typeface="Arial"/>
              <a:cs typeface="Arial"/>
            </a:endParaRPr>
          </a:p>
        </p:txBody>
      </p:sp>
    </p:spTree>
    <p:extLst>
      <p:ext uri="{BB962C8B-B14F-4D97-AF65-F5344CB8AC3E}">
        <p14:creationId xmlns:p14="http://schemas.microsoft.com/office/powerpoint/2010/main" val="319335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As we mentioned at the top of this section, your Disability Aware Resource Guide will include links to a much more thorough disability rights timeline but these are a few major legislative milestones to be aware of working in a higher education setting.</a:t>
            </a:r>
            <a:br>
              <a:rPr lang="en-US" sz="1800" b="0" i="0" u="none" strike="noStrike">
                <a:solidFill>
                  <a:srgbClr val="000000"/>
                </a:solidFill>
                <a:effectLst/>
                <a:latin typeface="Arial" panose="020B0604020202020204" pitchFamily="34" charset="0"/>
              </a:rPr>
            </a:br>
            <a:br>
              <a:rPr lang="en-US" b="0">
                <a:effectLst/>
              </a:rPr>
            </a:br>
            <a:r>
              <a:rPr lang="en-US" sz="1800" b="1" i="0" u="none" strike="noStrike">
                <a:solidFill>
                  <a:srgbClr val="000000"/>
                </a:solidFill>
                <a:effectLst/>
                <a:latin typeface="Arial" panose="020B0604020202020204" pitchFamily="34" charset="0"/>
              </a:rPr>
              <a:t>Section 504:</a:t>
            </a:r>
            <a:r>
              <a:rPr lang="en-US" sz="1800" b="0" i="0" u="none" strike="noStrike">
                <a:solidFill>
                  <a:srgbClr val="000000"/>
                </a:solidFill>
                <a:effectLst/>
                <a:latin typeface="Arial" panose="020B0604020202020204" pitchFamily="34" charset="0"/>
              </a:rPr>
              <a:t> landmark legislation - it took the intersectional activism of young people with disabilities and other social justice movements to demand enforcement of the law (if you get a chance to view </a:t>
            </a:r>
            <a:r>
              <a:rPr lang="en-US" sz="1800" b="0" i="1" u="none" strike="noStrike">
                <a:solidFill>
                  <a:srgbClr val="000000"/>
                </a:solidFill>
                <a:effectLst/>
                <a:latin typeface="Arial" panose="020B0604020202020204" pitchFamily="34" charset="0"/>
              </a:rPr>
              <a:t>Crip Camp</a:t>
            </a:r>
            <a:r>
              <a:rPr lang="en-US" sz="1800" b="0" i="0" u="none" strike="noStrike">
                <a:solidFill>
                  <a:srgbClr val="000000"/>
                </a:solidFill>
                <a:effectLst/>
                <a:latin typeface="Arial" panose="020B0604020202020204" pitchFamily="34" charset="0"/>
              </a:rPr>
              <a:t> on Netflix, the film does a great job highlighting both the persistence and ingenuity of these young activists).</a:t>
            </a:r>
            <a:br>
              <a:rPr lang="en-US" sz="1800" b="0" i="0" u="none" strike="noStrike">
                <a:solidFill>
                  <a:srgbClr val="000000"/>
                </a:solidFill>
                <a:effectLst/>
                <a:latin typeface="Arial" panose="020B0604020202020204" pitchFamily="34" charset="0"/>
              </a:rPr>
            </a:br>
            <a:br>
              <a:rPr lang="en-US" b="0">
                <a:effectLst/>
              </a:rPr>
            </a:br>
            <a:r>
              <a:rPr lang="en-US" sz="1800" b="1" i="0" u="none" strike="noStrike">
                <a:solidFill>
                  <a:srgbClr val="000000"/>
                </a:solidFill>
                <a:effectLst/>
                <a:latin typeface="Arial" panose="020B0604020202020204" pitchFamily="34" charset="0"/>
              </a:rPr>
              <a:t>ADA: </a:t>
            </a:r>
            <a:r>
              <a:rPr lang="en-US" sz="1800" b="0" i="0" u="none" strike="noStrike">
                <a:solidFill>
                  <a:srgbClr val="000000"/>
                </a:solidFill>
                <a:effectLst/>
                <a:latin typeface="Arial" panose="020B0604020202020204" pitchFamily="34" charset="0"/>
              </a:rPr>
              <a:t>This legislation gave way to more accessible spaces, and now we see a conversation turning to the accessibility of online spaces, which is so important as we witnessed our entire world relying on the accessibility of digital environments more than ever during the pandemic. </a:t>
            </a:r>
            <a:r>
              <a:rPr lang="en-US" sz="1800" b="1" i="0" u="none" strike="noStrike">
                <a:solidFill>
                  <a:srgbClr val="000000"/>
                </a:solidFill>
                <a:effectLst/>
                <a:latin typeface="Arial" panose="020B0604020202020204" pitchFamily="34" charset="0"/>
              </a:rPr>
              <a:t>Amendments Act</a:t>
            </a:r>
            <a:r>
              <a:rPr lang="en-US" sz="1800" b="0" i="0" u="none" strike="noStrike">
                <a:solidFill>
                  <a:srgbClr val="000000"/>
                </a:solidFill>
                <a:effectLst/>
                <a:latin typeface="Arial" panose="020B0604020202020204" pitchFamily="34" charset="0"/>
              </a:rPr>
              <a:t>:  Expanded upon definition of disability and increased access/eligibility.</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Accommodations, which we will discuss at length later on in the training, are a great example of how disability legislation applies to college campuses. Honoring authorized accommodations to eligible students is not just ethically inclusive; it’s legally mandated. (For anyone wondering, there are processes for receiving and investigating compliance complaints both within the District and the Office of Civil Rights, and you can always feel free to contact any DSPS office for more information.</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Here we are many decades after these milestone pieces of legislation, and we can all consider it our responsibility to not only protect these hard-fought legislative wins through awareness and compliance, but also to move them forward in a way that successfully adapts to the evolving needs of our students.</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We can spend an entire training on this slide alone, but for the sake of time we’ll move on to discuss other WHY’s of our work that extend beyond legal compliance.</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a:p>
        </p:txBody>
      </p:sp>
    </p:spTree>
    <p:extLst>
      <p:ext uri="{BB962C8B-B14F-4D97-AF65-F5344CB8AC3E}">
        <p14:creationId xmlns:p14="http://schemas.microsoft.com/office/powerpoint/2010/main" val="167368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Some basic stats to consider as we move through the next few hours.</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4% stat means voluntarily registered (plenty more students have disabilities). If we know roughly 1 in 4 adults in the US have some type of disability, but we’re only seeing about 4% of students participating in DSPS, that means the vast majority of people w/ disabilities in our ecosystem are not identified or haven’t disclosed – all the more important to raise our disability IQ to serve all our students. (This training will provide some simple actionable ways we can be more inclusive and accommodating for students who have not disclosed their disabilities for one reason or another).</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1" i="0" u="none" strike="noStrike">
                <a:solidFill>
                  <a:srgbClr val="000000"/>
                </a:solidFill>
                <a:effectLst/>
                <a:latin typeface="Arial" panose="020B0604020202020204" pitchFamily="34" charset="0"/>
              </a:rPr>
              <a:t>Tech:</a:t>
            </a:r>
            <a:r>
              <a:rPr lang="en-US" sz="1800" b="0" i="0" u="none" strike="noStrike">
                <a:solidFill>
                  <a:srgbClr val="000000"/>
                </a:solidFill>
                <a:effectLst/>
                <a:latin typeface="Arial" panose="020B0604020202020204" pitchFamily="34" charset="0"/>
              </a:rPr>
              <a:t> Drop DSPS Dashboard link in chat while facilitator shares statistics</a:t>
            </a:r>
          </a:p>
          <a:p>
            <a:r>
              <a:rPr lang="en-US" sz="1800" b="0" i="1" u="sng" strike="noStrike">
                <a:solidFill>
                  <a:srgbClr val="1155CC"/>
                </a:solidFill>
                <a:effectLst/>
                <a:latin typeface="Arial" panose="020B0604020202020204" pitchFamily="34" charset="0"/>
                <a:hlinkClick r:id="rId3"/>
              </a:rPr>
              <a:t>https://public.tableau.com/app/profile/sdccd.institutional.reseach/viz/DSPSDashboard2022-2023/Cover?publish=yes</a:t>
            </a:r>
            <a:r>
              <a:rPr lang="en-US" sz="1800" b="0" i="1" u="none" strike="noStrike">
                <a:solidFill>
                  <a:srgbClr val="000000"/>
                </a:solidFill>
                <a:effectLst/>
                <a:latin typeface="Arial" panose="020B0604020202020204" pitchFamily="34" charset="0"/>
              </a:rPr>
              <a:t> </a:t>
            </a:r>
            <a:r>
              <a:rPr lang="en-US" sz="1800" b="0" i="0" u="none" strike="noStrike">
                <a:solidFill>
                  <a:srgbClr val="000000"/>
                </a:solidFill>
                <a:effectLst/>
                <a:latin typeface="Arial" panose="020B0604020202020204" pitchFamily="34" charset="0"/>
              </a:rPr>
              <a:t> </a:t>
            </a:r>
            <a:br>
              <a:rPr lang="en-US" sz="1200">
                <a:solidFill>
                  <a:schemeClr val="bg1"/>
                </a:solidFill>
                <a:cs typeface="Arial" panose="020B0604020202020204" pitchFamily="34" charset="0"/>
              </a:rPr>
            </a:br>
            <a:endParaRPr lang="en-US" sz="1200">
              <a:solidFill>
                <a:schemeClr val="bg1"/>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a:p>
        </p:txBody>
      </p:sp>
    </p:spTree>
    <p:extLst>
      <p:ext uri="{BB962C8B-B14F-4D97-AF65-F5344CB8AC3E}">
        <p14:creationId xmlns:p14="http://schemas.microsoft.com/office/powerpoint/2010/main" val="139391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a:cs typeface="Arial"/>
              </a:rPr>
              <a:t>In this section, we’ll cover some of our motivations </a:t>
            </a:r>
            <a:r>
              <a:rPr lang="en-US" sz="1800">
                <a:solidFill>
                  <a:srgbClr val="000000"/>
                </a:solidFill>
                <a:latin typeface="Arial"/>
                <a:cs typeface="Arial"/>
              </a:rPr>
              <a:t>for creating</a:t>
            </a:r>
            <a:r>
              <a:rPr lang="en-US" sz="1800" b="0" i="0" u="none" strike="noStrike">
                <a:solidFill>
                  <a:srgbClr val="000000"/>
                </a:solidFill>
                <a:effectLst/>
                <a:latin typeface="Arial"/>
                <a:cs typeface="Arial"/>
              </a:rPr>
              <a:t> this training, other than the legal compliance we just covered. And we’ll also ask you to reflect on some of your own motivations.</a:t>
            </a:r>
          </a:p>
          <a:p>
            <a:endParaRPr lang="en-US" sz="1800">
              <a:latin typeface="Arial"/>
              <a:cs typeface="Arial"/>
            </a:endParaRPr>
          </a:p>
          <a:p>
            <a:r>
              <a:rPr lang="en">
                <a:latin typeface="Arial"/>
                <a:cs typeface="Arial"/>
              </a:rPr>
              <a:t>Image: A zoomed out full body shot showing three Black and disabled friends (a non-binary person with a cane and tangle stim toy, a non-binary person sitting in a power wheelchair, and an invisibly disabled femme) smiling and taking a cell phone selfie together. Source: Disabled And Here. Photo by Chona Kasinger.</a:t>
            </a:r>
            <a:endParaRPr lang="en-US">
              <a:latin typeface="Arial"/>
              <a:cs typeface="Aria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a:p>
        </p:txBody>
      </p:sp>
    </p:spTree>
    <p:extLst>
      <p:ext uri="{BB962C8B-B14F-4D97-AF65-F5344CB8AC3E}">
        <p14:creationId xmlns:p14="http://schemas.microsoft.com/office/powerpoint/2010/main" val="3367701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If you remember, the opening image of this training was a person holding a sign with a common slogan from the disability rights movement that reads “Nothing About Us Without Us.” At DSPS, we often describe student perspectives as the “why” of our work and want to show you a video where students with disabilities share what it’s like to navigate higher education. </a:t>
            </a:r>
            <a:br>
              <a:rPr lang="en-US" sz="1800" b="0" i="0" u="none" strike="noStrike">
                <a:solidFill>
                  <a:srgbClr val="000000"/>
                </a:solidFill>
                <a:effectLst/>
                <a:latin typeface="Arial" panose="020B0604020202020204" pitchFamily="34" charset="0"/>
              </a:rPr>
            </a:br>
            <a:br>
              <a:rPr lang="en-US" sz="2800" b="0">
                <a:effectLst/>
              </a:rPr>
            </a:br>
            <a:r>
              <a:rPr lang="en-US" sz="1800" b="1" i="0" u="none" strike="noStrike">
                <a:solidFill>
                  <a:srgbClr val="000000"/>
                </a:solidFill>
                <a:effectLst/>
                <a:latin typeface="Arial" panose="020B0604020202020204" pitchFamily="34" charset="0"/>
              </a:rPr>
              <a:t>Tech:</a:t>
            </a:r>
            <a:r>
              <a:rPr lang="en-US" sz="1800" b="0" i="0" u="none" strike="noStrike">
                <a:solidFill>
                  <a:srgbClr val="000000"/>
                </a:solidFill>
                <a:effectLst/>
                <a:latin typeface="Arial" panose="020B0604020202020204" pitchFamily="34" charset="0"/>
              </a:rPr>
              <a:t> Play video from </a:t>
            </a:r>
            <a:r>
              <a:rPr lang="en-US" sz="1800" b="1" i="0" u="none" strike="noStrike">
                <a:solidFill>
                  <a:srgbClr val="000000"/>
                </a:solidFill>
                <a:effectLst/>
                <a:latin typeface="Arial" panose="020B0604020202020204" pitchFamily="34" charset="0"/>
              </a:rPr>
              <a:t>start </a:t>
            </a:r>
            <a:r>
              <a:rPr lang="en-US" sz="1800" b="1" i="0" u="none" strike="noStrike" err="1">
                <a:solidFill>
                  <a:srgbClr val="000000"/>
                </a:solidFill>
                <a:effectLst/>
                <a:latin typeface="Arial" panose="020B0604020202020204" pitchFamily="34" charset="0"/>
              </a:rPr>
              <a:t>til</a:t>
            </a:r>
            <a:r>
              <a:rPr lang="en-US" sz="1800" b="1" i="0" u="none" strike="noStrike">
                <a:solidFill>
                  <a:srgbClr val="000000"/>
                </a:solidFill>
                <a:effectLst/>
                <a:latin typeface="Arial" panose="020B0604020202020204" pitchFamily="34" charset="0"/>
              </a:rPr>
              <a:t> 0:55 </a:t>
            </a:r>
            <a:r>
              <a:rPr lang="en-US" sz="1800" b="0" i="0" u="sng" strike="noStrike">
                <a:solidFill>
                  <a:srgbClr val="1155CC"/>
                </a:solidFill>
                <a:effectLst/>
                <a:latin typeface="Arial" panose="020B0604020202020204" pitchFamily="34" charset="0"/>
              </a:rPr>
              <a:t>(https://</a:t>
            </a:r>
            <a:r>
              <a:rPr lang="en-US" sz="1800" b="0" i="0" u="sng" strike="noStrike" err="1">
                <a:solidFill>
                  <a:srgbClr val="1155CC"/>
                </a:solidFill>
                <a:effectLst/>
                <a:latin typeface="Arial" panose="020B0604020202020204" pitchFamily="34" charset="0"/>
              </a:rPr>
              <a:t>www.youtube.com</a:t>
            </a:r>
            <a:r>
              <a:rPr lang="en-US" sz="1800" b="0" i="0" u="sng" strike="noStrike">
                <a:solidFill>
                  <a:srgbClr val="1155CC"/>
                </a:solidFill>
                <a:effectLst/>
                <a:latin typeface="Arial" panose="020B0604020202020204" pitchFamily="34" charset="0"/>
              </a:rPr>
              <a:t>/</a:t>
            </a:r>
            <a:r>
              <a:rPr lang="en-US" sz="1800" b="0" i="0" u="sng" strike="noStrike" err="1">
                <a:solidFill>
                  <a:srgbClr val="1155CC"/>
                </a:solidFill>
                <a:effectLst/>
                <a:latin typeface="Arial" panose="020B0604020202020204" pitchFamily="34" charset="0"/>
              </a:rPr>
              <a:t>watch?v</a:t>
            </a:r>
            <a:r>
              <a:rPr lang="en-US" sz="1800" b="0" i="0" u="sng" strike="noStrike">
                <a:solidFill>
                  <a:srgbClr val="1155CC"/>
                </a:solidFill>
                <a:effectLst/>
                <a:latin typeface="Arial" panose="020B0604020202020204" pitchFamily="34" charset="0"/>
              </a:rPr>
              <a:t>=R-mq-24A66A)</a:t>
            </a:r>
            <a:br>
              <a:rPr lang="en-US" sz="1800" b="0" i="0" u="sng" strike="noStrike">
                <a:solidFill>
                  <a:srgbClr val="1155CC"/>
                </a:solidFill>
                <a:effectLst/>
                <a:latin typeface="Arial" panose="020B0604020202020204" pitchFamily="34" charset="0"/>
              </a:rPr>
            </a:br>
            <a:br>
              <a:rPr lang="en-US" sz="2800" b="0">
                <a:effectLst/>
              </a:rPr>
            </a:br>
            <a:r>
              <a:rPr lang="en-US" sz="1800" b="0" i="1" u="none" strike="noStrike">
                <a:solidFill>
                  <a:srgbClr val="000000"/>
                </a:solidFill>
                <a:effectLst/>
                <a:latin typeface="Arial" panose="020B0604020202020204" pitchFamily="34" charset="0"/>
              </a:rPr>
              <a:t>After video: </a:t>
            </a:r>
            <a:r>
              <a:rPr lang="en-US" sz="1800" b="0" i="0" u="none" strike="noStrike">
                <a:solidFill>
                  <a:srgbClr val="000000"/>
                </a:solidFill>
                <a:effectLst/>
                <a:latin typeface="Arial" panose="020B0604020202020204" pitchFamily="34" charset="0"/>
              </a:rPr>
              <a:t>What we consistently learn from disabled students in higher education is that there are common experiences of isolation, of underrepresentation, of exclusion, frustration, discrimination, shame, and more.</a:t>
            </a:r>
            <a:br>
              <a:rPr lang="en-US" sz="1800" b="0" i="0" u="none" strike="noStrike">
                <a:solidFill>
                  <a:srgbClr val="000000"/>
                </a:solidFill>
                <a:effectLst/>
                <a:latin typeface="Arial" panose="020B0604020202020204" pitchFamily="34" charset="0"/>
              </a:rPr>
            </a:br>
            <a:br>
              <a:rPr lang="en-US" sz="2800" b="0">
                <a:effectLst/>
              </a:rPr>
            </a:br>
            <a:r>
              <a:rPr lang="en-US" sz="2800" b="0">
                <a:effectLst/>
              </a:rPr>
              <a:t>The </a:t>
            </a:r>
            <a:r>
              <a:rPr lang="en-US" sz="1800" b="0" i="0" u="none" strike="noStrike">
                <a:solidFill>
                  <a:srgbClr val="000000"/>
                </a:solidFill>
                <a:effectLst/>
                <a:latin typeface="Arial" panose="020B0604020202020204" pitchFamily="34" charset="0"/>
              </a:rPr>
              <a:t>Disability Aware Project aims to alleviate and remove as many of those barriers as possible so that we as employees of higher education institutions take on the responsibility of ensuring ALL of our students, including those with disabilities, feel included, connected, and supported – not just because it’s their legal right to receive accommodations, but because our increased awareness and mindful actions have the power to enhance our students’ well-being, opportunities, relationships, and their overall success and quality of life in school, at work, and all aspects of life.</a:t>
            </a:r>
            <a:br>
              <a:rPr lang="en-US" sz="1800" b="0" i="0" u="none" strike="noStrike">
                <a:solidFill>
                  <a:srgbClr val="000000"/>
                </a:solidFill>
                <a:effectLst/>
                <a:latin typeface="Arial" panose="020B0604020202020204" pitchFamily="34" charset="0"/>
              </a:rPr>
            </a:br>
            <a:br>
              <a:rPr lang="en-US" sz="2800" b="0">
                <a:effectLst/>
              </a:rPr>
            </a:br>
            <a:r>
              <a:rPr lang="en-US" sz="1800" b="0" i="0" u="none" strike="noStrike">
                <a:solidFill>
                  <a:srgbClr val="000000"/>
                </a:solidFill>
                <a:effectLst/>
                <a:latin typeface="Arial" panose="020B0604020202020204" pitchFamily="34" charset="0"/>
              </a:rPr>
              <a:t>When we focus-grouped this training with some of our own DSPS students, one common piece of feedback was “This should be mandatory.” We think that cuts right to the heart of the challenges so many students with disabilities are experiencing, and puts the ball in our court, so to speak, to help transform that experience.</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a:p>
        </p:txBody>
      </p:sp>
    </p:spTree>
    <p:extLst>
      <p:ext uri="{BB962C8B-B14F-4D97-AF65-F5344CB8AC3E}">
        <p14:creationId xmlns:p14="http://schemas.microsoft.com/office/powerpoint/2010/main" val="27884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So, we know we have an obligation to comply with the law around disability. And we know we have a responsibility to center the perspectives of our students with disabilities. Those are two huge reasons to engage in this work, and there are many more motivators to consider - here are a just a few:</a:t>
            </a:r>
            <a:br>
              <a:rPr lang="en-US" sz="1800" b="0" i="0" u="none" strike="noStrike">
                <a:effectLst/>
                <a:latin typeface="Arial" panose="020B0604020202020204" pitchFamily="34" charset="0"/>
                <a:cs typeface="Arial"/>
              </a:rPr>
            </a:br>
            <a:br>
              <a:rPr lang="en-US" sz="1800" b="0" i="0" u="none" strike="noStrike">
                <a:effectLst/>
                <a:latin typeface="Arial" panose="020B0604020202020204" pitchFamily="34" charset="0"/>
                <a:cs typeface="Arial"/>
              </a:rPr>
            </a:br>
            <a:endParaRPr lang="en-US" sz="1800" b="0" i="0" u="none" strike="noStrike">
              <a:solidFill>
                <a:srgbClr val="000000"/>
              </a:solidFill>
              <a:effectLst/>
              <a:latin typeface="Arial" panose="020B0604020202020204" pitchFamily="34" charset="0"/>
            </a:endParaRPr>
          </a:p>
          <a:p>
            <a:pPr>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1) Eliminating Employment Disparities </a:t>
            </a:r>
            <a:endParaRPr lang="en-US" sz="1800">
              <a:solidFill>
                <a:srgbClr val="000000"/>
              </a:solidFill>
              <a:latin typeface="Arial"/>
              <a:cs typeface="Arial"/>
            </a:endParaRPr>
          </a:p>
          <a:p>
            <a:pPr>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2) Protecting Mental Health &amp; Safety</a:t>
            </a:r>
            <a:br>
              <a:rPr lang="en-US" sz="1800" b="0" i="0" u="none" strike="noStrike">
                <a:effectLst/>
                <a:latin typeface="Arial" panose="020B0604020202020204" pitchFamily="34" charset="0"/>
                <a:cs typeface="Arial"/>
              </a:rPr>
            </a:br>
            <a:br>
              <a:rPr lang="en-US" sz="1800" b="0" i="0" u="none" strike="noStrike">
                <a:effectLst/>
                <a:latin typeface="Arial" panose="020B0604020202020204" pitchFamily="34" charset="0"/>
                <a:cs typeface="Arial"/>
              </a:rPr>
            </a:br>
            <a:endParaRPr lang="en-US" sz="1800" b="0" i="0" u="none" strike="noStrike">
              <a:solidFill>
                <a:srgbClr val="000000"/>
              </a:solidFill>
              <a:effectLst/>
              <a:latin typeface="Arial" panose="020B0604020202020204" pitchFamily="34" charset="0"/>
              <a:cs typeface="Arial"/>
            </a:endParaRPr>
          </a:p>
          <a:p>
            <a:pPr>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3) Understanding that Disability Inclusion Benefits Everyone (give examples: curb cutouts, video captions) – ALSO, considering the likelihood that many of us who are not disabled may reach a point where we eventually do acquire a disability.</a:t>
            </a:r>
            <a:r>
              <a:rPr lang="en-US" sz="1800">
                <a:solidFill>
                  <a:srgbClr val="000000"/>
                </a:solidFill>
                <a:latin typeface="Arial"/>
                <a:cs typeface="Arial"/>
              </a:rPr>
              <a:t> </a:t>
            </a:r>
            <a:endParaRPr lang="en-US" sz="1800" b="0" i="0" u="none" strike="noStrike">
              <a:solidFill>
                <a:srgbClr val="000000"/>
              </a:solidFill>
              <a:effectLst/>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a:p>
        </p:txBody>
      </p:sp>
    </p:spTree>
    <p:extLst>
      <p:ext uri="{BB962C8B-B14F-4D97-AF65-F5344CB8AC3E}">
        <p14:creationId xmlns:p14="http://schemas.microsoft.com/office/powerpoint/2010/main" val="3772473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This illustration helps us understand some of the differences between equality, equity, and inclusion as it relates to the concept of Universal Design. </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In the first image, the headline says "Inaccessible" and the illustration shows three people behind a wall trying to access the view beyond it. One person has a clear view, but two people can't see above the wall because it is built too high to accommodate their height and wheelchair use, respectively. So even though everyone is receiving equality in terms of this safety structure, the design can lead to inaccessible experiences and environments because it does not take into consideration various needs. </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In the second image, the headline says “Accommodation,” and the illustration depicts various accommodations that have been made to help individuals access the view. The person who wasn’t tall enough to see over the barrier in the first illustration is now standing on some steps, and the person using the wheelchair now has access to a ramp. This creates a more equitable experience for all because it takes various peoples’ needs into account and creates accommodations for everyone. As educators, accommodations are an important approach when we notice that physical or digital learning environments are inaccessible or inequitable. We will talk about some simple strategies for this as we move forward in the training, but we should also always be thinking about this last image…</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…the headline says “Accessible,” and the illustration shows that the design of the barrier has completely transformed from a solid wall into a chain-link fence. Now folks, regardless of height or ability, etc., have access to the view without a need for any specialized accommodations. This isn’t to say that accommodations aren’t necessary in our current institutions, because they are, but it begs the question - how might our interactions with disabled people and the disability experience itself be improved if our physical and digital spaces, our learning environments, our courses, etc., were designed with all types of people and abilities in mind?</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15</a:t>
            </a:fld>
            <a:endParaRPr lang="en-US" altLang="en-US"/>
          </a:p>
        </p:txBody>
      </p:sp>
    </p:spTree>
    <p:extLst>
      <p:ext uri="{BB962C8B-B14F-4D97-AF65-F5344CB8AC3E}">
        <p14:creationId xmlns:p14="http://schemas.microsoft.com/office/powerpoint/2010/main" val="3817666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panose="020B0604020202020204" pitchFamily="34" charset="0"/>
              <a:buChar char="•"/>
            </a:pPr>
            <a:r>
              <a:rPr lang="en">
                <a:solidFill>
                  <a:srgbClr val="000000"/>
                </a:solidFill>
              </a:rPr>
              <a:t>Definition: Ableism is "the discrimination of and social prejudice against people with disabilities based on the belief that typical abilities are superior." (Access Living, 2019)</a:t>
            </a:r>
            <a:endParaRPr lang="en-US">
              <a:solidFill>
                <a:srgbClr val="000000"/>
              </a:solidFill>
            </a:endParaRPr>
          </a:p>
          <a:p>
            <a:pPr>
              <a:buFont typeface="Arial" panose="020B0604020202020204" pitchFamily="34" charset="0"/>
              <a:buChar char="•"/>
            </a:pPr>
            <a:endParaRPr lang="en-US">
              <a:solidFill>
                <a:srgbClr val="000000"/>
              </a:solidFill>
            </a:endParaRPr>
          </a:p>
          <a:p>
            <a:pPr>
              <a:buFont typeface="Symbol" panose="020B0604020202020204" pitchFamily="34" charset="0"/>
              <a:buChar char="•"/>
            </a:pPr>
            <a:r>
              <a:rPr lang="en">
                <a:solidFill>
                  <a:srgbClr val="000000"/>
                </a:solidFill>
              </a:rPr>
              <a:t>Ableism comes in many forms: </a:t>
            </a:r>
            <a:endParaRPr lang="en-US">
              <a:solidFill>
                <a:srgbClr val="000000"/>
              </a:solidFill>
            </a:endParaRPr>
          </a:p>
          <a:p>
            <a:pPr>
              <a:buFont typeface="Arial" panose="020B0604020202020204" pitchFamily="34" charset="0"/>
              <a:buChar char="•"/>
            </a:pPr>
            <a:endParaRPr lang="en-US">
              <a:solidFill>
                <a:srgbClr val="000000"/>
              </a:solidFill>
            </a:endParaRPr>
          </a:p>
          <a:p>
            <a:pPr lvl="1">
              <a:buFont typeface="Courier New" panose="020B0604020202020204" pitchFamily="34" charset="0"/>
              <a:buChar char="○"/>
            </a:pPr>
            <a:r>
              <a:rPr lang="en">
                <a:solidFill>
                  <a:srgbClr val="000000"/>
                </a:solidFill>
                <a:latin typeface="Arial"/>
                <a:cs typeface="Arial"/>
              </a:rPr>
              <a:t>physical, mental, verbal, and/or emotional abuse </a:t>
            </a:r>
            <a:endParaRPr lang="en-US">
              <a:solidFill>
                <a:srgbClr val="000000"/>
              </a:solidFill>
            </a:endParaRPr>
          </a:p>
          <a:p>
            <a:pPr lvl="1">
              <a:buFont typeface="Courier New" panose="020B0604020202020204" pitchFamily="34" charset="0"/>
              <a:buChar char="○"/>
            </a:pPr>
            <a:r>
              <a:rPr lang="en">
                <a:solidFill>
                  <a:srgbClr val="000000"/>
                </a:solidFill>
                <a:latin typeface="Arial"/>
                <a:cs typeface="Arial"/>
              </a:rPr>
              <a:t>designing spaces, events, etc. without accessibility or compliance in mind</a:t>
            </a:r>
            <a:endParaRPr lang="en-US">
              <a:solidFill>
                <a:srgbClr val="000000"/>
              </a:solidFill>
              <a:latin typeface="Arial"/>
              <a:cs typeface="Arial"/>
            </a:endParaRPr>
          </a:p>
          <a:p>
            <a:pPr lvl="1">
              <a:buFont typeface="Courier New" panose="020B0604020202020204" pitchFamily="34" charset="0"/>
              <a:buChar char="○"/>
            </a:pPr>
            <a:r>
              <a:rPr lang="en">
                <a:solidFill>
                  <a:srgbClr val="000000"/>
                </a:solidFill>
                <a:latin typeface="Arial"/>
                <a:cs typeface="Arial"/>
              </a:rPr>
              <a:t>excluding or segregating folks with disabilities </a:t>
            </a:r>
            <a:endParaRPr lang="en-US">
              <a:solidFill>
                <a:srgbClr val="000000"/>
              </a:solidFill>
            </a:endParaRPr>
          </a:p>
          <a:p>
            <a:pPr lvl="1">
              <a:buFont typeface="Courier New" panose="020B0604020202020204" pitchFamily="34" charset="0"/>
              <a:buChar char="○"/>
            </a:pPr>
            <a:r>
              <a:rPr lang="en">
                <a:solidFill>
                  <a:srgbClr val="000000"/>
                </a:solidFill>
                <a:latin typeface="Arial"/>
                <a:cs typeface="Arial"/>
              </a:rPr>
              <a:t>discriminating against folks with disabilities in schools, work, etc.</a:t>
            </a:r>
            <a:endParaRPr lang="en-US">
              <a:solidFill>
                <a:srgbClr val="000000"/>
              </a:solidFill>
              <a:latin typeface="Arial"/>
              <a:cs typeface="Arial"/>
            </a:endParaRPr>
          </a:p>
          <a:p>
            <a:pPr>
              <a:spcBef>
                <a:spcPts val="0"/>
              </a:spcBef>
              <a:spcAft>
                <a:spcPts val="0"/>
              </a:spcAft>
            </a:pPr>
            <a:endParaRPr lang="en-US" sz="1800" b="0" i="0" u="none" strike="noStrike">
              <a:solidFill>
                <a:srgbClr val="000000"/>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16</a:t>
            </a:fld>
            <a:endParaRPr lang="en-US" altLang="en-US"/>
          </a:p>
        </p:txBody>
      </p:sp>
    </p:spTree>
    <p:extLst>
      <p:ext uri="{BB962C8B-B14F-4D97-AF65-F5344CB8AC3E}">
        <p14:creationId xmlns:p14="http://schemas.microsoft.com/office/powerpoint/2010/main" val="3285349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buFont typeface="Arial"/>
              <a:buChar char="•"/>
            </a:pPr>
            <a:r>
              <a:rPr lang="en" b="1"/>
              <a:t>Myth or Fact</a:t>
            </a:r>
            <a:r>
              <a:rPr lang="en-US"/>
              <a:t> </a:t>
            </a:r>
          </a:p>
          <a:p>
            <a:pPr>
              <a:buFont typeface="Arial"/>
              <a:buChar char="•"/>
            </a:pPr>
            <a:endParaRPr lang="en-US"/>
          </a:p>
          <a:p>
            <a:pPr>
              <a:buFont typeface="Symbol"/>
              <a:buChar char="•"/>
            </a:pPr>
            <a:r>
              <a:rPr lang="en"/>
              <a:t>Alright, let's clear up a common misconception. </a:t>
            </a:r>
            <a:endParaRPr lang="en-US"/>
          </a:p>
          <a:p>
            <a:pPr>
              <a:buFont typeface="Arial"/>
              <a:buChar char="•"/>
            </a:pPr>
            <a:endParaRPr lang="en-US"/>
          </a:p>
          <a:p>
            <a:pPr>
              <a:buFont typeface="Symbol"/>
              <a:buChar char="•"/>
            </a:pPr>
            <a:r>
              <a:rPr lang="en"/>
              <a:t>Myth or Fact: Every SDCCD student with a disability is enrolled in DSPS services.</a:t>
            </a:r>
            <a:r>
              <a:rPr lang="en-US"/>
              <a:t> </a:t>
            </a:r>
          </a:p>
          <a:p>
            <a:pPr>
              <a:buFont typeface="Arial"/>
              <a:buChar char="•"/>
            </a:pPr>
            <a:endParaRPr lang="en-US"/>
          </a:p>
          <a:p>
            <a:pPr>
              <a:buFont typeface="Symbol"/>
              <a:buChar char="•"/>
            </a:pPr>
            <a:r>
              <a:rPr lang="en-US">
                <a:latin typeface="Arial"/>
                <a:cs typeface="Arial"/>
              </a:rPr>
              <a:t>Myth: DSPS services are voluntary and in fact, only about 5% of SDCCD students are connected to DSPS services, which means the majority of students are not voluntarily registered in DSPS. (SDCCD DSPS Dashboard)</a:t>
            </a:r>
          </a:p>
          <a:p>
            <a:pPr>
              <a:buFont typeface="Arial"/>
              <a:buChar char="•"/>
            </a:pPr>
            <a:endParaRPr lang="en-US"/>
          </a:p>
          <a:p>
            <a:pPr>
              <a:buFont typeface="Symbol"/>
              <a:buChar char="•"/>
            </a:pPr>
            <a:r>
              <a:rPr lang="en-US">
                <a:latin typeface="Arial"/>
                <a:cs typeface="Arial"/>
              </a:rPr>
              <a:t>Several factors contribute to students not being connected to DSPS services, including lack of awareness about available services, unfamiliarity with qualification criteria, social stigma, fear of disclosure, etc. </a:t>
            </a:r>
          </a:p>
          <a:p>
            <a:pPr>
              <a:buFont typeface="Symbol"/>
              <a:buChar char="•"/>
            </a:pPr>
            <a:endParaRPr lang="en-US">
              <a:latin typeface="Arial"/>
              <a:cs typeface="Arial"/>
            </a:endParaRPr>
          </a:p>
          <a:p>
            <a:pPr>
              <a:buFont typeface="Symbol"/>
              <a:buChar char="•"/>
            </a:pPr>
            <a:r>
              <a:rPr lang="en-US">
                <a:latin typeface="Arial"/>
                <a:cs typeface="Arial"/>
              </a:rPr>
              <a:t>Understanding these numbers is important for our support efforts. </a:t>
            </a:r>
          </a:p>
          <a:p>
            <a:pPr>
              <a:buFont typeface="Symbol"/>
              <a:buChar char="•"/>
            </a:pPr>
            <a:endParaRPr lang="en-US">
              <a:latin typeface="Arial"/>
              <a:cs typeface="Arial"/>
            </a:endParaRPr>
          </a:p>
          <a:p>
            <a:pPr>
              <a:buFont typeface="Symbol"/>
              <a:buChar char="•"/>
            </a:pPr>
            <a:r>
              <a:rPr lang="en-US">
                <a:latin typeface="Arial"/>
                <a:cs typeface="Arial"/>
              </a:rPr>
              <a:t>In the 2021-2022 academic year, San Diego Mesa College had 24,443 students, with 1,249 in DSPS and 829 in EOPS. Recognizing these figures helps us guide students toward DSPS services effectively. </a:t>
            </a:r>
            <a:endParaRPr lang="en-US">
              <a:cs typeface="Arial"/>
            </a:endParaRPr>
          </a:p>
          <a:p>
            <a:endParaRPr lang="en-US">
              <a:latin typeface="Arial"/>
              <a:cs typeface="Arial"/>
            </a:endParaRPr>
          </a:p>
          <a:p>
            <a:pPr>
              <a:buFont typeface="Symbol"/>
              <a:buChar char="•"/>
            </a:pPr>
            <a:r>
              <a:rPr lang="en"/>
              <a:t>Now, let's transition to an important topic: Person First vs. Identity First Language.</a:t>
            </a:r>
            <a:r>
              <a:rPr lang="en-US"/>
              <a:t> </a:t>
            </a:r>
          </a:p>
          <a:p>
            <a:pPr marL="171450" indent="-171450">
              <a:buFont typeface="Symbol"/>
              <a:buChar char="•"/>
            </a:pPr>
            <a:endParaRPr lang="en-US">
              <a:latin typeface="Arial"/>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17</a:t>
            </a:fld>
            <a:endParaRPr lang="en-US" altLang="en-US"/>
          </a:p>
        </p:txBody>
      </p:sp>
    </p:spTree>
    <p:extLst>
      <p:ext uri="{BB962C8B-B14F-4D97-AF65-F5344CB8AC3E}">
        <p14:creationId xmlns:p14="http://schemas.microsoft.com/office/powerpoint/2010/main" val="3397022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Whew! Congrats! We made it through our disability glossary, and now it’s almost time for a well-earned break - but first we want to close this section out with a quick video:  </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1" i="0" u="none" strike="noStrike">
                <a:solidFill>
                  <a:srgbClr val="000000"/>
                </a:solidFill>
                <a:effectLst/>
                <a:latin typeface="Arial" panose="020B0604020202020204" pitchFamily="34" charset="0"/>
              </a:rPr>
              <a:t>Tech:</a:t>
            </a:r>
            <a:r>
              <a:rPr lang="en-US" sz="1800" b="0" i="0" u="none" strike="noStrike">
                <a:solidFill>
                  <a:srgbClr val="000000"/>
                </a:solidFill>
                <a:effectLst/>
                <a:latin typeface="Arial" panose="020B0604020202020204" pitchFamily="34" charset="0"/>
              </a:rPr>
              <a:t> Show full video (Backup link: </a:t>
            </a:r>
            <a:r>
              <a:rPr lang="en-US"/>
              <a:t>https://www.youtube.com/watch?v=kNMJaXuFuWQ)</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18</a:t>
            </a:fld>
            <a:endParaRPr lang="en-US" altLang="en-US"/>
          </a:p>
        </p:txBody>
      </p:sp>
    </p:spTree>
    <p:extLst>
      <p:ext uri="{BB962C8B-B14F-4D97-AF65-F5344CB8AC3E}">
        <p14:creationId xmlns:p14="http://schemas.microsoft.com/office/powerpoint/2010/main" val="2772894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Font typeface="Arial" panose="020B0604020202020204" pitchFamily="34" charset="0"/>
              <a:buChar char="•"/>
            </a:pPr>
            <a:r>
              <a:rPr lang="en-US" sz="1100" b="0" i="0" u="none" strike="noStrike">
                <a:solidFill>
                  <a:srgbClr val="000000"/>
                </a:solidFill>
                <a:effectLst/>
                <a:latin typeface="Arial"/>
                <a:cs typeface="Arial"/>
              </a:rPr>
              <a:t>We’ve covered so much ground today - thank you for showing up with the kind of willingness to learn that we know will translate into improved learning environments and  experiences across the District. We want to close by bringing it all back to our students, whom we’ve described as the “Why of our Work.” Here’s a video of </a:t>
            </a:r>
            <a:r>
              <a:rPr lang="en-US" sz="1100">
                <a:solidFill>
                  <a:srgbClr val="000000"/>
                </a:solidFill>
                <a:latin typeface="Arial"/>
                <a:cs typeface="Arial"/>
              </a:rPr>
              <a:t>our current Mesa DSPS students</a:t>
            </a:r>
            <a:r>
              <a:rPr lang="en-US" sz="1100" b="0" i="0" u="none" strike="noStrike">
                <a:solidFill>
                  <a:srgbClr val="000000"/>
                </a:solidFill>
                <a:effectLst/>
                <a:latin typeface="Arial"/>
                <a:cs typeface="Arial"/>
              </a:rPr>
              <a:t>: </a:t>
            </a:r>
            <a:br>
              <a:rPr lang="en-US" sz="1100" b="0" i="0" u="none" strike="noStrike">
                <a:effectLst/>
                <a:latin typeface="Arial" panose="020B0604020202020204" pitchFamily="34" charset="0"/>
                <a:cs typeface="Arial"/>
              </a:rPr>
            </a:br>
            <a:endParaRPr lang="en-US" sz="1100" b="0" i="0" u="none" strike="noStrike">
              <a:solidFill>
                <a:srgbClr val="000000"/>
              </a:solidFill>
              <a:effectLst/>
              <a:latin typeface="Arial" panose="020B0604020202020204" pitchFamily="34" charset="0"/>
            </a:endParaRPr>
          </a:p>
          <a:p>
            <a:pPr marL="742950" lvl="1" indent="-285750">
              <a:spcBef>
                <a:spcPts val="0"/>
              </a:spcBef>
              <a:spcAft>
                <a:spcPts val="0"/>
              </a:spcAft>
              <a:buFont typeface="Arial" panose="020B0604020202020204" pitchFamily="34" charset="0"/>
              <a:buChar char="•"/>
            </a:pPr>
            <a:r>
              <a:rPr lang="en-US" sz="1100" b="1" i="0" u="none" strike="noStrike">
                <a:solidFill>
                  <a:srgbClr val="000000"/>
                </a:solidFill>
                <a:effectLst/>
                <a:latin typeface="Arial"/>
                <a:cs typeface="Arial"/>
              </a:rPr>
              <a:t>Tech:</a:t>
            </a:r>
            <a:r>
              <a:rPr lang="en-US" sz="1100" b="0" i="0" u="none" strike="noStrike">
                <a:solidFill>
                  <a:srgbClr val="000000"/>
                </a:solidFill>
                <a:effectLst/>
                <a:latin typeface="Arial"/>
                <a:cs typeface="Arial"/>
              </a:rPr>
              <a:t> full video (backup link </a:t>
            </a:r>
            <a:r>
              <a:rPr lang="en-US" sz="1100">
                <a:solidFill>
                  <a:srgbClr val="000000"/>
                </a:solidFill>
                <a:latin typeface="Arial"/>
                <a:cs typeface="Arial"/>
              </a:rPr>
              <a:t>– San Diego Mesa College Testimonials </a:t>
            </a:r>
            <a:r>
              <a:rPr lang="en-US">
                <a:solidFill>
                  <a:srgbClr val="000000"/>
                </a:solidFill>
                <a:latin typeface="Arial"/>
                <a:cs typeface="Arial"/>
                <a:hlinkClick r:id="rId3"/>
              </a:rPr>
              <a:t>Testimonals 3.mp4</a:t>
            </a:r>
            <a:r>
              <a:rPr lang="en-US">
                <a:solidFill>
                  <a:srgbClr val="000000"/>
                </a:solidFill>
                <a:latin typeface="Arial"/>
                <a:cs typeface="Arial"/>
              </a:rPr>
              <a:t>)</a:t>
            </a:r>
            <a:endParaRPr lang="en-US" b="0" i="0">
              <a:latin typeface="Arial"/>
              <a:cs typeface="Aria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19</a:t>
            </a:fld>
            <a:endParaRPr lang="en-US" altLang="en-US"/>
          </a:p>
        </p:txBody>
      </p:sp>
    </p:spTree>
    <p:extLst>
      <p:ext uri="{BB962C8B-B14F-4D97-AF65-F5344CB8AC3E}">
        <p14:creationId xmlns:p14="http://schemas.microsoft.com/office/powerpoint/2010/main" val="273734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
                <a:latin typeface="Arial"/>
                <a:cs typeface="Arial"/>
              </a:rPr>
              <a:t>Here’s what to expect as we move through the training.</a:t>
            </a:r>
            <a:endParaRPr lang="en-US">
              <a:cs typeface="Arial" charset="0"/>
            </a:endParaRPr>
          </a:p>
          <a:p>
            <a:pPr marL="171450" indent="-171450">
              <a:buFont typeface="Arial"/>
              <a:buChar char="•"/>
            </a:pPr>
            <a:endParaRPr lang="en">
              <a:latin typeface="Arial"/>
              <a:cs typeface="Arial"/>
            </a:endParaRPr>
          </a:p>
          <a:p>
            <a:pPr marL="171450" indent="-171450">
              <a:buFont typeface="Arial"/>
              <a:buChar char="•"/>
            </a:pPr>
            <a:r>
              <a:rPr lang="en">
                <a:latin typeface="Arial"/>
                <a:cs typeface="Arial"/>
              </a:rPr>
              <a:t>There are Myth or Facts pop quizzes throughout the training.</a:t>
            </a:r>
            <a:endParaRPr lang="en-US">
              <a:latin typeface="Arial"/>
              <a:cs typeface="Arial"/>
            </a:endParaRPr>
          </a:p>
          <a:p>
            <a:pPr marL="171450" indent="-171450">
              <a:buFont typeface="Arial"/>
              <a:buChar char="•"/>
            </a:pPr>
            <a:endParaRPr lang="en">
              <a:latin typeface="Arial"/>
              <a:cs typeface="Arial"/>
            </a:endParaRPr>
          </a:p>
          <a:p>
            <a:pPr marL="171450" indent="-171450">
              <a:buFont typeface="Arial"/>
              <a:buChar char="•"/>
            </a:pPr>
            <a:r>
              <a:rPr lang="en" b="1">
                <a:latin typeface="Arial"/>
                <a:cs typeface="Arial"/>
              </a:rPr>
              <a:t>Part 1</a:t>
            </a:r>
            <a:r>
              <a:rPr lang="en">
                <a:latin typeface="Arial"/>
                <a:cs typeface="Arial"/>
              </a:rPr>
              <a:t> </a:t>
            </a:r>
            <a:br>
              <a:rPr lang="en">
                <a:cs typeface="Arial"/>
              </a:rPr>
            </a:br>
            <a:r>
              <a:rPr lang="en">
                <a:latin typeface="Arial"/>
                <a:cs typeface="Arial"/>
              </a:rPr>
              <a:t> Disability Facts &amp; Activism, Why Disability Aware?, Disability Glossary </a:t>
            </a:r>
          </a:p>
          <a:p>
            <a:pPr marL="171450" indent="-171450">
              <a:buFont typeface="Arial"/>
              <a:buChar char="•"/>
            </a:pPr>
            <a:r>
              <a:rPr lang="en" b="1">
                <a:latin typeface="Arial"/>
                <a:cs typeface="Arial"/>
              </a:rPr>
              <a:t>BREAK</a:t>
            </a:r>
            <a:r>
              <a:rPr lang="en">
                <a:latin typeface="Arial"/>
                <a:cs typeface="Arial"/>
              </a:rPr>
              <a:t> about 10 minutes</a:t>
            </a:r>
          </a:p>
          <a:p>
            <a:pPr marL="171450" indent="-171450">
              <a:buFont typeface="Arial"/>
              <a:buChar char="•"/>
            </a:pPr>
            <a:r>
              <a:rPr lang="en" b="1">
                <a:latin typeface="Arial"/>
                <a:cs typeface="Arial"/>
              </a:rPr>
              <a:t>Part 2</a:t>
            </a:r>
            <a:r>
              <a:rPr lang="en">
                <a:latin typeface="Arial"/>
                <a:cs typeface="Arial"/>
              </a:rPr>
              <a:t> </a:t>
            </a:r>
            <a:br>
              <a:rPr lang="en">
                <a:cs typeface="Arial"/>
              </a:rPr>
            </a:br>
            <a:r>
              <a:rPr lang="en">
                <a:latin typeface="Arial"/>
                <a:cs typeface="Arial"/>
              </a:rPr>
              <a:t> Spoon Theory, Reducing Barriers </a:t>
            </a:r>
          </a:p>
          <a:p>
            <a:pPr marL="171450" indent="-171450">
              <a:buFont typeface="Arial"/>
              <a:buChar char="•"/>
            </a:pPr>
            <a:r>
              <a:rPr lang="en" b="1">
                <a:latin typeface="Arial"/>
                <a:cs typeface="Arial"/>
              </a:rPr>
              <a:t>Closing</a:t>
            </a:r>
            <a:r>
              <a:rPr lang="en">
                <a:latin typeface="Arial"/>
                <a:cs typeface="Arial"/>
              </a:rPr>
              <a:t> </a:t>
            </a:r>
            <a:br>
              <a:rPr lang="en">
                <a:cs typeface="Arial"/>
              </a:rPr>
            </a:br>
            <a:r>
              <a:rPr lang="en">
                <a:latin typeface="Arial"/>
                <a:cs typeface="Arial"/>
              </a:rPr>
              <a:t> DSPS Student Perspectives, Contact, Resources, Q&amp;A</a:t>
            </a:r>
            <a:endParaRPr lang="en-US">
              <a:latin typeface="Arial"/>
              <a:cs typeface="Aria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a:t>
            </a:fld>
            <a:endParaRPr lang="en-US" altLang="en-US"/>
          </a:p>
        </p:txBody>
      </p:sp>
    </p:spTree>
    <p:extLst>
      <p:ext uri="{BB962C8B-B14F-4D97-AF65-F5344CB8AC3E}">
        <p14:creationId xmlns:p14="http://schemas.microsoft.com/office/powerpoint/2010/main" val="2699132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We’ll also share a few quotes from recent Student Spotlight interviews featuring current and former DSPS students</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1" u="none" strike="noStrike">
                <a:solidFill>
                  <a:srgbClr val="000000"/>
                </a:solidFill>
                <a:effectLst/>
                <a:latin typeface="Arial" panose="020B0604020202020204" pitchFamily="34" charset="0"/>
              </a:rPr>
              <a:t>Facilitator can read quotes or ask for volunteers to read them (perhaps from students’ respective colleges)</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20</a:t>
            </a:fld>
            <a:endParaRPr lang="en-US" altLang="en-US"/>
          </a:p>
        </p:txBody>
      </p:sp>
    </p:spTree>
    <p:extLst>
      <p:ext uri="{BB962C8B-B14F-4D97-AF65-F5344CB8AC3E}">
        <p14:creationId xmlns:p14="http://schemas.microsoft.com/office/powerpoint/2010/main" val="2177251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a:t>Facilitator </a:t>
            </a:r>
            <a:r>
              <a:rPr lang="en-US" err="1"/>
              <a:t>Notes:</a:t>
            </a:r>
            <a:r>
              <a:rPr lang="en-US" sz="1800" b="0" i="1" u="none" strike="noStrike" err="1">
                <a:solidFill>
                  <a:srgbClr val="000000"/>
                </a:solidFill>
                <a:effectLst/>
                <a:latin typeface="Arial" panose="020B0604020202020204" pitchFamily="34" charset="0"/>
              </a:rPr>
              <a:t>Facilitator</a:t>
            </a:r>
            <a:r>
              <a:rPr lang="en-US" sz="1800" b="0" i="1" u="none" strike="noStrike">
                <a:solidFill>
                  <a:srgbClr val="000000"/>
                </a:solidFill>
                <a:effectLst/>
                <a:latin typeface="Arial" panose="020B0604020202020204" pitchFamily="34" charset="0"/>
              </a:rPr>
              <a:t> can read final quotes or ask for volunteers to read them (perhaps from students’ respective colleges)</a:t>
            </a:r>
            <a:br>
              <a:rPr lang="en-US" sz="1800" b="0" i="1"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We’ll drop a link where you can find more Student Spotlights as well as a form to nominate any DSPS student to be featured:</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1" i="0" u="none" strike="noStrike">
                <a:solidFill>
                  <a:srgbClr val="000000"/>
                </a:solidFill>
                <a:effectLst/>
                <a:latin typeface="Arial" panose="020B0604020202020204" pitchFamily="34" charset="0"/>
              </a:rPr>
              <a:t>Tech:</a:t>
            </a:r>
            <a:r>
              <a:rPr lang="en-US" sz="1800" b="0" i="0" u="none" strike="noStrike">
                <a:solidFill>
                  <a:srgbClr val="000000"/>
                </a:solidFill>
                <a:effectLst/>
                <a:latin typeface="Arial" panose="020B0604020202020204" pitchFamily="34" charset="0"/>
              </a:rPr>
              <a:t> Drop link in chat: </a:t>
            </a:r>
            <a:r>
              <a:rPr lang="en-US" sz="1800" b="0" i="1" u="sng" strike="noStrike">
                <a:solidFill>
                  <a:srgbClr val="1155CC"/>
                </a:solidFill>
                <a:effectLst/>
                <a:latin typeface="Arial" panose="020B0604020202020204" pitchFamily="34" charset="0"/>
                <a:hlinkClick r:id="rId3"/>
              </a:rPr>
              <a:t>https://www.sdccd.edu/about/departments-and-offices/student-services-department/dsps/happenings/student-spotlight.aspx</a:t>
            </a:r>
            <a:r>
              <a:rPr lang="en-US" sz="1800" b="0" i="1" u="none" strike="noStrike">
                <a:solidFill>
                  <a:srgbClr val="000000"/>
                </a:solidFill>
                <a:effectLst/>
                <a:latin typeface="Arial" panose="020B0604020202020204" pitchFamily="34" charset="0"/>
              </a:rPr>
              <a:t> </a:t>
            </a:r>
            <a:endParaRPr lang="en-US"/>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21</a:t>
            </a:fld>
            <a:endParaRPr lang="en-US" altLang="en-US"/>
          </a:p>
        </p:txBody>
      </p:sp>
    </p:spTree>
    <p:extLst>
      <p:ext uri="{BB962C8B-B14F-4D97-AF65-F5344CB8AC3E}">
        <p14:creationId xmlns:p14="http://schemas.microsoft.com/office/powerpoint/2010/main" val="1882218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Looks like there’s about [insert time] for questions - as we finish up, please remember to fill out the post event survey!</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1" i="0" u="none" strike="noStrike">
                <a:solidFill>
                  <a:srgbClr val="000000"/>
                </a:solidFill>
                <a:effectLst/>
                <a:latin typeface="Arial" panose="020B0604020202020204" pitchFamily="34" charset="0"/>
              </a:rPr>
              <a:t>Tech:</a:t>
            </a:r>
            <a:r>
              <a:rPr lang="en-US" sz="1800" b="0" i="0" u="none" strike="noStrike">
                <a:solidFill>
                  <a:srgbClr val="000000"/>
                </a:solidFill>
                <a:effectLst/>
                <a:latin typeface="Arial" panose="020B0604020202020204" pitchFamily="34" charset="0"/>
              </a:rPr>
              <a:t> Drop link in chat - </a:t>
            </a:r>
            <a:r>
              <a:rPr lang="en-US" sz="1800" b="0" i="0" u="sng" strike="noStrike">
                <a:solidFill>
                  <a:srgbClr val="1155CC"/>
                </a:solidFill>
                <a:effectLst/>
                <a:latin typeface="Arial" panose="020B0604020202020204" pitchFamily="34" charset="0"/>
                <a:hlinkClick r:id="rId3"/>
              </a:rPr>
              <a:t>https://tinyurl.com/DisabilityAwareSurvey</a:t>
            </a:r>
            <a:r>
              <a:rPr lang="en-US" sz="1800" b="0" i="0" u="none" strike="noStrike">
                <a:solidFill>
                  <a:srgbClr val="000000"/>
                </a:solidFill>
                <a:effectLst/>
                <a:latin typeface="Arial" panose="020B0604020202020204" pitchFamily="34" charset="0"/>
              </a:rPr>
              <a:t> </a:t>
            </a:r>
            <a:endParaRPr lang="en-US"/>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22</a:t>
            </a:fld>
            <a:endParaRPr lang="en-US" altLang="en-US"/>
          </a:p>
        </p:txBody>
      </p:sp>
    </p:spTree>
    <p:extLst>
      <p:ext uri="{BB962C8B-B14F-4D97-AF65-F5344CB8AC3E}">
        <p14:creationId xmlns:p14="http://schemas.microsoft.com/office/powerpoint/2010/main" val="356336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
                <a:latin typeface="Arial"/>
                <a:cs typeface="Arial"/>
              </a:rPr>
              <a:t>Here’s what to expect as we move through the training.</a:t>
            </a:r>
            <a:endParaRPr lang="en-US">
              <a:cs typeface="Arial" charset="0"/>
            </a:endParaRPr>
          </a:p>
          <a:p>
            <a:pPr marL="171450" indent="-171450">
              <a:buFont typeface="Arial"/>
              <a:buChar char="•"/>
            </a:pPr>
            <a:endParaRPr lang="en">
              <a:latin typeface="Arial"/>
              <a:cs typeface="Arial"/>
            </a:endParaRPr>
          </a:p>
          <a:p>
            <a:pPr marL="171450" indent="-171450">
              <a:buFont typeface="Arial"/>
              <a:buChar char="•"/>
            </a:pPr>
            <a:r>
              <a:rPr lang="en">
                <a:latin typeface="Arial"/>
                <a:cs typeface="Arial"/>
              </a:rPr>
              <a:t>There are Myth or Facts pop quizzes throughout the training.</a:t>
            </a:r>
            <a:endParaRPr lang="en-US">
              <a:latin typeface="Arial"/>
              <a:cs typeface="Arial"/>
            </a:endParaRPr>
          </a:p>
          <a:p>
            <a:pPr marL="171450" indent="-171450">
              <a:buFont typeface="Arial"/>
              <a:buChar char="•"/>
            </a:pPr>
            <a:endParaRPr lang="en">
              <a:latin typeface="Arial"/>
              <a:cs typeface="Arial"/>
            </a:endParaRPr>
          </a:p>
          <a:p>
            <a:pPr marL="171450" indent="-171450">
              <a:buFont typeface="Arial"/>
              <a:buChar char="•"/>
            </a:pPr>
            <a:r>
              <a:rPr lang="en" b="1">
                <a:latin typeface="Arial"/>
                <a:cs typeface="Arial"/>
              </a:rPr>
              <a:t>Part 1</a:t>
            </a:r>
            <a:r>
              <a:rPr lang="en">
                <a:latin typeface="Arial"/>
                <a:cs typeface="Arial"/>
              </a:rPr>
              <a:t> </a:t>
            </a:r>
            <a:br>
              <a:rPr lang="en">
                <a:cs typeface="Arial"/>
              </a:rPr>
            </a:br>
            <a:r>
              <a:rPr lang="en">
                <a:latin typeface="Arial"/>
                <a:cs typeface="Arial"/>
              </a:rPr>
              <a:t> Disability Facts &amp; Activism, Why Disability Aware?, Disability Glossary </a:t>
            </a:r>
          </a:p>
          <a:p>
            <a:pPr marL="171450" indent="-171450">
              <a:buFont typeface="Arial"/>
              <a:buChar char="•"/>
            </a:pPr>
            <a:r>
              <a:rPr lang="en" b="1">
                <a:latin typeface="Arial"/>
                <a:cs typeface="Arial"/>
              </a:rPr>
              <a:t>BREAK</a:t>
            </a:r>
            <a:r>
              <a:rPr lang="en">
                <a:latin typeface="Arial"/>
                <a:cs typeface="Arial"/>
              </a:rPr>
              <a:t> about 10 minutes</a:t>
            </a:r>
          </a:p>
          <a:p>
            <a:pPr marL="171450" indent="-171450">
              <a:buFont typeface="Arial"/>
              <a:buChar char="•"/>
            </a:pPr>
            <a:r>
              <a:rPr lang="en" b="1">
                <a:latin typeface="Arial"/>
                <a:cs typeface="Arial"/>
              </a:rPr>
              <a:t>Part 2</a:t>
            </a:r>
            <a:r>
              <a:rPr lang="en">
                <a:latin typeface="Arial"/>
                <a:cs typeface="Arial"/>
              </a:rPr>
              <a:t> </a:t>
            </a:r>
            <a:br>
              <a:rPr lang="en">
                <a:cs typeface="Arial"/>
              </a:rPr>
            </a:br>
            <a:r>
              <a:rPr lang="en">
                <a:latin typeface="Arial"/>
                <a:cs typeface="Arial"/>
              </a:rPr>
              <a:t> Spoon Theory, Reducing Barriers </a:t>
            </a:r>
          </a:p>
          <a:p>
            <a:pPr marL="171450" indent="-171450">
              <a:buFont typeface="Arial"/>
              <a:buChar char="•"/>
            </a:pPr>
            <a:r>
              <a:rPr lang="en" b="1">
                <a:latin typeface="Arial"/>
                <a:cs typeface="Arial"/>
              </a:rPr>
              <a:t>Closing</a:t>
            </a:r>
            <a:r>
              <a:rPr lang="en">
                <a:latin typeface="Arial"/>
                <a:cs typeface="Arial"/>
              </a:rPr>
              <a:t> </a:t>
            </a:r>
            <a:br>
              <a:rPr lang="en">
                <a:cs typeface="Arial"/>
              </a:rPr>
            </a:br>
            <a:r>
              <a:rPr lang="en">
                <a:latin typeface="Arial"/>
                <a:cs typeface="Arial"/>
              </a:rPr>
              <a:t> DSPS Student Perspectives, Contact, Resources, Q&amp;A</a:t>
            </a:r>
            <a:endParaRPr lang="en-US">
              <a:latin typeface="Arial"/>
              <a:cs typeface="Aria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a:p>
        </p:txBody>
      </p:sp>
    </p:spTree>
    <p:extLst>
      <p:ext uri="{BB962C8B-B14F-4D97-AF65-F5344CB8AC3E}">
        <p14:creationId xmlns:p14="http://schemas.microsoft.com/office/powerpoint/2010/main" val="41432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a:t>Disability Defined</a:t>
            </a:r>
            <a:endParaRPr lang="en-US"/>
          </a:p>
          <a:p>
            <a:pPr marL="285750" indent="-285750">
              <a:buFont typeface="Calibri"/>
              <a:buChar char="•"/>
            </a:pPr>
            <a:r>
              <a:rPr lang="en"/>
              <a:t>There are many legal and medical definitions of disability, but here is one from the UN that gets to the heart of our training today. </a:t>
            </a:r>
            <a:r>
              <a:rPr lang="en" b="1"/>
              <a:t>Important:</a:t>
            </a:r>
            <a:r>
              <a:rPr lang="en"/>
              <a:t> It is not solely the person’s impairment, but also the person’s environment which creates a disabling experience.</a:t>
            </a:r>
            <a:br>
              <a:rPr lang="en"/>
            </a:br>
            <a:endParaRPr lang="en-US"/>
          </a:p>
          <a:p>
            <a:pPr marL="285750" indent="-285750">
              <a:buFont typeface="Calibri"/>
              <a:buChar char="•"/>
            </a:pPr>
            <a:r>
              <a:rPr lang="en"/>
              <a:t>Visible/Apparent or Hidden/Non-Apparent: We’ll talk about the importance of awareness around hidden or non-apparent disabilities and how it applies to faculty and staff in an educational setting. </a:t>
            </a:r>
            <a:br>
              <a:rPr lang="en"/>
            </a:br>
            <a:endParaRPr lang="en-US"/>
          </a:p>
          <a:p>
            <a:pPr marL="285750" indent="-285750">
              <a:buFont typeface="Calibri"/>
              <a:buChar char="•"/>
            </a:pPr>
            <a:r>
              <a:rPr lang="en"/>
              <a:t>Congenital or Acquired – important for folks to consider that even if you don’t have a disability now, many people acquire disabilities over time and with age.</a:t>
            </a:r>
            <a:br>
              <a:rPr lang="en"/>
            </a:br>
            <a:endParaRPr lang="en-US"/>
          </a:p>
          <a:p>
            <a:pPr marL="285750" indent="-285750">
              <a:buFont typeface="Calibri"/>
              <a:buChar char="•"/>
            </a:pPr>
            <a:r>
              <a:rPr lang="en"/>
              <a:t>Evolving language – We will explore terminology more thoroughly in our Disability Glossary section, but we want to note that you will hear phrases such as “Disabled students” (which is an example of Identity-first language) and “Students with disabilities” (which is an example of Person-first language). We will cover what this means in detail and best practices for each type of language as we move forward in the training.</a:t>
            </a:r>
          </a:p>
          <a:p>
            <a:endParaRPr lang="en-US" sz="1200">
              <a:solidFill>
                <a:srgbClr val="000000"/>
              </a:solidFill>
              <a:latin typeface="Arial"/>
              <a:cs typeface="Arial"/>
            </a:endParaRPr>
          </a:p>
          <a:p>
            <a:pPr marL="342900" indent="-342900">
              <a:buFont typeface="Arial" panose="020B0604020202020204" pitchFamily="34" charset="0"/>
              <a:buChar char="•"/>
            </a:pPr>
            <a:endParaRPr lang="en-US" sz="1200">
              <a:solidFill>
                <a:schemeClr val="bg1"/>
              </a:solidFill>
              <a:cs typeface="Arial" panose="020B0604020202020204" pitchFamily="34" charset="0"/>
            </a:endParaRPr>
          </a:p>
          <a:p>
            <a:endParaRPr lang="en-US" sz="1200">
              <a:solidFill>
                <a:schemeClr val="bg1"/>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a:p>
        </p:txBody>
      </p:sp>
    </p:spTree>
    <p:extLst>
      <p:ext uri="{BB962C8B-B14F-4D97-AF65-F5344CB8AC3E}">
        <p14:creationId xmlns:p14="http://schemas.microsoft.com/office/powerpoint/2010/main" val="240298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Just in case you’re not sure what DSPS is, or what it even stands for…[definition]</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DSPS is responsible for District compliance with all laws related to disability in higher education.</a:t>
            </a:r>
            <a:endParaRPr lang="en-US" sz="1200">
              <a:solidFill>
                <a:schemeClr val="bg1"/>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a:p>
        </p:txBody>
      </p:sp>
    </p:spTree>
    <p:extLst>
      <p:ext uri="{BB962C8B-B14F-4D97-AF65-F5344CB8AC3E}">
        <p14:creationId xmlns:p14="http://schemas.microsoft.com/office/powerpoint/2010/main" val="234845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First, we want to emphasize that awareness and mindful action around disability rights and all other intersecting social justice work is crucial for a disabled population that has so often been excluded from so many conversations around civil rights, diversity, and inclusivity. </a:t>
            </a:r>
          </a:p>
          <a:p>
            <a:pPr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1" i="0" u="none" strike="noStrike">
                <a:solidFill>
                  <a:srgbClr val="000000"/>
                </a:solidFill>
                <a:effectLst/>
                <a:latin typeface="Arial" panose="020B0604020202020204" pitchFamily="34" charset="0"/>
              </a:rPr>
              <a:t>Tech:</a:t>
            </a:r>
            <a:r>
              <a:rPr lang="en-US" sz="1800" b="0" i="0" u="none" strike="noStrike">
                <a:solidFill>
                  <a:srgbClr val="000000"/>
                </a:solidFill>
                <a:effectLst/>
                <a:latin typeface="Arial" panose="020B0604020202020204" pitchFamily="34" charset="0"/>
              </a:rPr>
              <a:t> Play full video (backup link: </a:t>
            </a:r>
            <a:r>
              <a:rPr lang="en-US" sz="1800" b="0" i="0" u="sng" strike="noStrike">
                <a:solidFill>
                  <a:srgbClr val="1155CC"/>
                </a:solidFill>
                <a:effectLst/>
                <a:latin typeface="Arial" panose="020B0604020202020204" pitchFamily="34" charset="0"/>
              </a:rPr>
              <a:t>https://www.youtube.com/watch?v=PKydT17O6LM</a:t>
            </a:r>
            <a:r>
              <a:rPr lang="en-US" sz="1800" b="0" i="0" u="none" strike="noStrike">
                <a:solidFill>
                  <a:srgbClr val="000000"/>
                </a:solidFill>
                <a:effectLst/>
                <a:latin typeface="Arial" panose="020B0604020202020204" pitchFamily="34" charset="0"/>
              </a:rPr>
              <a:t>)</a:t>
            </a:r>
          </a:p>
          <a:p>
            <a:pPr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Arial" panose="020B0604020202020204" pitchFamily="34" charset="0"/>
            </a:endParaRPr>
          </a:p>
          <a:p>
            <a:r>
              <a:rPr lang="en-US" sz="1800" b="0" i="1" u="none" strike="noStrike">
                <a:solidFill>
                  <a:srgbClr val="000000"/>
                </a:solidFill>
                <a:effectLst/>
                <a:latin typeface="Arial" panose="020B0604020202020204" pitchFamily="34" charset="0"/>
              </a:rPr>
              <a:t>After video: </a:t>
            </a:r>
            <a:r>
              <a:rPr lang="en-US" sz="1800" b="0" i="0" u="none" strike="noStrike">
                <a:solidFill>
                  <a:srgbClr val="000000"/>
                </a:solidFill>
                <a:effectLst/>
                <a:latin typeface="Arial" panose="020B0604020202020204" pitchFamily="34" charset="0"/>
              </a:rPr>
              <a:t>Group discussion for a few minutes…what comes up watching this video? Why is it important to align disability awareness and inclusion within greater contexts of social justice and diversity?</a:t>
            </a:r>
            <a:endParaRPr lang="en-US"/>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a:p>
        </p:txBody>
      </p:sp>
    </p:spTree>
    <p:extLst>
      <p:ext uri="{BB962C8B-B14F-4D97-AF65-F5344CB8AC3E}">
        <p14:creationId xmlns:p14="http://schemas.microsoft.com/office/powerpoint/2010/main" val="407329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Here’s a quick video to acknowledge how learning (especially in a professional setting around topics we might not know much about) can sometimes feel awkward and uncomfortable</a:t>
            </a:r>
          </a:p>
          <a:p>
            <a:pPr marL="457200" marR="0" lvl="1" indent="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800" b="1" i="0" u="none" strike="noStrike">
                <a:solidFill>
                  <a:srgbClr val="000000"/>
                </a:solidFill>
                <a:effectLst/>
                <a:latin typeface="Arial" panose="020B0604020202020204" pitchFamily="34" charset="0"/>
              </a:rPr>
              <a:t>Tech:</a:t>
            </a:r>
            <a:r>
              <a:rPr lang="en-US" sz="1800" b="0" i="0" u="none" strike="noStrike">
                <a:solidFill>
                  <a:srgbClr val="000000"/>
                </a:solidFill>
                <a:effectLst/>
                <a:latin typeface="Arial" panose="020B0604020202020204" pitchFamily="34" charset="0"/>
              </a:rPr>
              <a:t> Play full video (backup link: </a:t>
            </a:r>
            <a:r>
              <a:rPr lang="en-US" sz="1800" b="0" i="0" u="sng" strike="noStrike">
                <a:solidFill>
                  <a:srgbClr val="1155CC"/>
                </a:solidFill>
                <a:effectLst/>
                <a:latin typeface="Arial" panose="020B0604020202020204" pitchFamily="34" charset="0"/>
              </a:rPr>
              <a:t>https://</a:t>
            </a:r>
            <a:r>
              <a:rPr lang="en-US" sz="1800" b="0" i="0" u="sng" strike="noStrike" err="1">
                <a:solidFill>
                  <a:srgbClr val="1155CC"/>
                </a:solidFill>
                <a:effectLst/>
                <a:latin typeface="Arial" panose="020B0604020202020204" pitchFamily="34" charset="0"/>
              </a:rPr>
              <a:t>www.youtube.com</a:t>
            </a:r>
            <a:r>
              <a:rPr lang="en-US" sz="1800" b="0" i="0" u="sng" strike="noStrike">
                <a:solidFill>
                  <a:srgbClr val="1155CC"/>
                </a:solidFill>
                <a:effectLst/>
                <a:latin typeface="Arial" panose="020B0604020202020204" pitchFamily="34" charset="0"/>
              </a:rPr>
              <a:t>/</a:t>
            </a:r>
            <a:r>
              <a:rPr lang="en-US" sz="1800" b="0" i="0" u="sng" strike="noStrike" err="1">
                <a:solidFill>
                  <a:srgbClr val="1155CC"/>
                </a:solidFill>
                <a:effectLst/>
                <a:latin typeface="Arial" panose="020B0604020202020204" pitchFamily="34" charset="0"/>
              </a:rPr>
              <a:t>watch?v</a:t>
            </a:r>
            <a:r>
              <a:rPr lang="en-US" sz="1800" b="0" i="0" u="sng" strike="noStrike">
                <a:solidFill>
                  <a:srgbClr val="1155CC"/>
                </a:solidFill>
                <a:effectLst/>
                <a:latin typeface="Arial" panose="020B0604020202020204" pitchFamily="34" charset="0"/>
              </a:rPr>
              <a:t>=Gv1aDEFlXq8</a:t>
            </a:r>
            <a:r>
              <a:rPr lang="en-US" sz="1800" b="0" i="0" u="none" strike="noStrike">
                <a:solidFill>
                  <a:srgbClr val="000000"/>
                </a:solidFill>
                <a:effectLst/>
                <a:latin typeface="Arial" panose="020B0604020202020204" pitchFamily="34" charset="0"/>
              </a:rPr>
              <a:t>)</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800" b="0" i="1" u="none" strike="noStrike">
                <a:solidFill>
                  <a:srgbClr val="000000"/>
                </a:solidFill>
                <a:effectLst/>
                <a:latin typeface="Arial" panose="020B0604020202020204" pitchFamily="34" charset="0"/>
              </a:rPr>
              <a:t>After video: </a:t>
            </a:r>
            <a:r>
              <a:rPr lang="en-US" sz="1800" b="0" i="0" u="none" strike="noStrike">
                <a:solidFill>
                  <a:srgbClr val="000000"/>
                </a:solidFill>
                <a:effectLst/>
                <a:latin typeface="Arial" panose="020B0604020202020204" pitchFamily="34" charset="0"/>
              </a:rPr>
              <a:t>It’s okay to be uncomfortable or feel awkward in this space. We’re here to learn and grow together and move forward into a place of confidence so we can better support all our students and colleagues. </a:t>
            </a:r>
            <a:endParaRPr lang="en-US" sz="1800"/>
          </a:p>
          <a:p>
            <a:pPr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a:p>
        </p:txBody>
      </p:sp>
    </p:spTree>
    <p:extLst>
      <p:ext uri="{BB962C8B-B14F-4D97-AF65-F5344CB8AC3E}">
        <p14:creationId xmlns:p14="http://schemas.microsoft.com/office/powerpoint/2010/main" val="265873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
              <a:t>Let's delve into another important aspect of disability awareness: the size and diversity of the disabled community.</a:t>
            </a:r>
            <a:endParaRPr lang="en-US"/>
          </a:p>
          <a:p>
            <a:endParaRPr lang="en-US"/>
          </a:p>
          <a:p>
            <a:pPr marL="171450" indent="-171450">
              <a:buFont typeface="Symbol"/>
              <a:buChar char="•"/>
            </a:pPr>
            <a:r>
              <a:rPr lang="en">
                <a:latin typeface="Arial"/>
                <a:cs typeface="Arial"/>
              </a:rPr>
              <a:t> Myth or Fact: The disabled community is the largest and most diverse historically marginalized population. </a:t>
            </a:r>
            <a:r>
              <a:rPr lang="en-US">
                <a:latin typeface="Arial"/>
                <a:cs typeface="Arial"/>
              </a:rPr>
              <a:t> </a:t>
            </a:r>
          </a:p>
          <a:p>
            <a:endParaRPr lang="en-US"/>
          </a:p>
          <a:p>
            <a:pPr marL="171450" indent="-171450">
              <a:buFont typeface="Symbol"/>
              <a:buChar char="•"/>
            </a:pPr>
            <a:r>
              <a:rPr lang="en-US">
                <a:latin typeface="Arial"/>
                <a:cs typeface="Arial"/>
              </a:rPr>
              <a:t>Fact: 1 in 4 adults in the U.S. has some type of disability, and the disabled community is the largest and most diverse historically marginalized population (CDC). Disabilities are more common and diverse than some may believe.</a:t>
            </a:r>
          </a:p>
          <a:p>
            <a:endParaRPr lang="en-US"/>
          </a:p>
          <a:p>
            <a:pPr marL="171450" indent="-171450">
              <a:buFont typeface="Symbol"/>
              <a:buChar char="•"/>
            </a:pPr>
            <a:r>
              <a:rPr lang="en">
                <a:latin typeface="Arial"/>
                <a:cs typeface="Arial"/>
              </a:rPr>
              <a:t>Now that we have a clearer understanding of the diversity within the disabled community, let's shift our focus back to DSPS, ensuring everyone is on the same page about its role and importance.</a:t>
            </a:r>
            <a:r>
              <a:rPr lang="en-US">
                <a:latin typeface="Arial"/>
                <a:cs typeface="Arial"/>
              </a:rPr>
              <a:t> </a:t>
            </a:r>
          </a:p>
          <a:p>
            <a:endParaRPr lang="en-US">
              <a:cs typeface="Aria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a:p>
        </p:txBody>
      </p:sp>
    </p:spTree>
    <p:extLst>
      <p:ext uri="{BB962C8B-B14F-4D97-AF65-F5344CB8AC3E}">
        <p14:creationId xmlns:p14="http://schemas.microsoft.com/office/powerpoint/2010/main" val="40130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Whether this section is brand new information to you or more of a refresher, it’s important to start with some general context about what disability is, about what DSPS does, and about the rich history of disability rights activism throughout U.S. history - much of which has been led by student activists.</a:t>
            </a:r>
            <a:br>
              <a:rPr lang="en-US" sz="1800" b="0" i="0" u="none" strike="noStrike">
                <a:solidFill>
                  <a:srgbClr val="000000"/>
                </a:solidFill>
                <a:effectLst/>
                <a:latin typeface="Arial" panose="020B0604020202020204" pitchFamily="34" charset="0"/>
              </a:rPr>
            </a:b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100" b="0" i="0" u="none" strike="noStrike">
                <a:solidFill>
                  <a:srgbClr val="000000"/>
                </a:solidFill>
                <a:effectLst/>
                <a:latin typeface="Arial" panose="020B0604020202020204" pitchFamily="34" charset="0"/>
              </a:rPr>
              <a:t>Collage of pictures from various historical events in disability rights activism</a:t>
            </a:r>
          </a:p>
          <a:p>
            <a:pPr marL="742950" lvl="1" indent="-285750" rtl="0" fontAlgn="base">
              <a:spcBef>
                <a:spcPts val="0"/>
              </a:spcBef>
              <a:spcAft>
                <a:spcPts val="0"/>
              </a:spcAft>
              <a:buFont typeface="Arial" panose="020B0604020202020204" pitchFamily="34" charset="0"/>
              <a:buChar char="•"/>
            </a:pPr>
            <a:r>
              <a:rPr lang="en-US" sz="1100" b="0" i="0" u="none" strike="noStrike">
                <a:solidFill>
                  <a:srgbClr val="000000"/>
                </a:solidFill>
                <a:effectLst/>
                <a:latin typeface="Arial" panose="020B0604020202020204" pitchFamily="34" charset="0"/>
              </a:rPr>
              <a:t>PICTURE 1 Demonstrators in Denver protesting the lack of wheelchair lifts on city buses in 1978</a:t>
            </a:r>
          </a:p>
          <a:p>
            <a:pPr marL="742950" lvl="1" indent="-285750" rtl="0" fontAlgn="base">
              <a:spcBef>
                <a:spcPts val="0"/>
              </a:spcBef>
              <a:spcAft>
                <a:spcPts val="0"/>
              </a:spcAft>
              <a:buFont typeface="Arial" panose="020B0604020202020204" pitchFamily="34" charset="0"/>
              <a:buChar char="•"/>
            </a:pPr>
            <a:r>
              <a:rPr lang="en-US" sz="1100" b="0" i="0" u="none" strike="noStrike">
                <a:solidFill>
                  <a:srgbClr val="000000"/>
                </a:solidFill>
                <a:effectLst/>
                <a:latin typeface="Arial" panose="020B0604020202020204" pitchFamily="34" charset="0"/>
              </a:rPr>
              <a:t>PICTURE 2 Judith </a:t>
            </a:r>
            <a:r>
              <a:rPr lang="en-US" sz="1100" b="0" i="0" u="none" strike="noStrike" err="1">
                <a:solidFill>
                  <a:srgbClr val="000000"/>
                </a:solidFill>
                <a:effectLst/>
                <a:latin typeface="Arial" panose="020B0604020202020204" pitchFamily="34" charset="0"/>
              </a:rPr>
              <a:t>Heumann</a:t>
            </a:r>
            <a:r>
              <a:rPr lang="en-US" sz="1100" b="0" i="0" u="none" strike="noStrike">
                <a:solidFill>
                  <a:srgbClr val="000000"/>
                </a:solidFill>
                <a:effectLst/>
                <a:latin typeface="Arial" panose="020B0604020202020204" pitchFamily="34" charset="0"/>
              </a:rPr>
              <a:t>, advocate for disability rights and an official at Center for Independent Living advocating for the enforcement of Section 504 legislation 1977</a:t>
            </a:r>
          </a:p>
          <a:p>
            <a:pPr marL="742950" lvl="1" indent="-285750" rtl="0" fontAlgn="base">
              <a:spcBef>
                <a:spcPts val="0"/>
              </a:spcBef>
              <a:spcAft>
                <a:spcPts val="0"/>
              </a:spcAft>
              <a:buFont typeface="Arial" panose="020B0604020202020204" pitchFamily="34" charset="0"/>
              <a:buChar char="•"/>
            </a:pPr>
            <a:r>
              <a:rPr lang="en-US" sz="1100" b="0" i="0" u="none" strike="noStrike">
                <a:solidFill>
                  <a:srgbClr val="000000"/>
                </a:solidFill>
                <a:effectLst/>
                <a:latin typeface="Arial" panose="020B0604020202020204" pitchFamily="34" charset="0"/>
              </a:rPr>
              <a:t>PICTURE 3 Brad Lomax at a Washington DC rally in 1977</a:t>
            </a:r>
          </a:p>
          <a:p>
            <a:pPr marL="742950" lvl="1" indent="-285750" rtl="0" fontAlgn="base">
              <a:spcBef>
                <a:spcPts val="0"/>
              </a:spcBef>
              <a:spcAft>
                <a:spcPts val="0"/>
              </a:spcAft>
              <a:buFont typeface="Arial" panose="020B0604020202020204" pitchFamily="34" charset="0"/>
              <a:buChar char="•"/>
            </a:pPr>
            <a:r>
              <a:rPr lang="en-US" sz="1100" b="0" i="0" u="none" strike="noStrike">
                <a:solidFill>
                  <a:srgbClr val="000000"/>
                </a:solidFill>
                <a:effectLst/>
                <a:latin typeface="Arial" panose="020B0604020202020204" pitchFamily="34" charset="0"/>
              </a:rPr>
              <a:t>PICTURE 4 Protesters hoisting themselves up the steps of the United States Capitol – 1990</a:t>
            </a:r>
            <a:br>
              <a:rPr lang="en-US" sz="1100" b="0" i="0" u="none" strike="noStrike">
                <a:solidFill>
                  <a:srgbClr val="000000"/>
                </a:solidFill>
                <a:effectLst/>
                <a:latin typeface="Arial" panose="020B0604020202020204" pitchFamily="34" charset="0"/>
              </a:rPr>
            </a:br>
            <a:endParaRPr lang="en-US" sz="1100" b="0" i="0" u="none" strike="noStrike">
              <a:solidFill>
                <a:srgbClr val="000000"/>
              </a:solidFill>
              <a:effectLst/>
              <a:latin typeface="Arial" panose="020B0604020202020204" pitchFamily="34" charset="0"/>
            </a:endParaRPr>
          </a:p>
          <a:p>
            <a:pPr rtl="0" fontAlgn="base">
              <a:spcBef>
                <a:spcPts val="400"/>
              </a:spcBef>
              <a:spcAft>
                <a:spcPts val="0"/>
              </a:spcAft>
              <a:buFont typeface="Arial" panose="020B0604020202020204" pitchFamily="34" charset="0"/>
              <a:buChar char="•"/>
            </a:pPr>
            <a:r>
              <a:rPr lang="en-US" sz="1100" b="0" i="0" u="none" strike="noStrike">
                <a:solidFill>
                  <a:srgbClr val="000000"/>
                </a:solidFill>
                <a:effectLst/>
                <a:latin typeface="Arial" panose="020B0604020202020204" pitchFamily="34" charset="0"/>
              </a:rPr>
              <a:t>After this training, we will follow up with a resource guide that includes a more thorough overview of the disability community and disability rights activism, but here are a few key pieces that are foundational to this training and our work in higher education</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a:p>
        </p:txBody>
      </p:sp>
    </p:spTree>
    <p:extLst>
      <p:ext uri="{BB962C8B-B14F-4D97-AF65-F5344CB8AC3E}">
        <p14:creationId xmlns:p14="http://schemas.microsoft.com/office/powerpoint/2010/main" val="113166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ctr">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add title</a:t>
            </a:r>
          </a:p>
        </p:txBody>
      </p:sp>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bg1"/>
                </a:solidFill>
                <a:effectLst/>
                <a:latin typeface="Arial" panose="020B0604020202020204" pitchFamily="34" charset="0"/>
                <a:ea typeface="+mn-ea"/>
                <a:cs typeface="Arial" panose="020B0604020202020204" pitchFamily="34" charset="0"/>
              </a:defRPr>
            </a:lvl1pPr>
          </a:lstStyle>
          <a:p>
            <a:r>
              <a:rPr lang="en-US"/>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bg1"/>
                </a:solidFill>
                <a:latin typeface="Arial" panose="020B0604020202020204" pitchFamily="34" charset="0"/>
                <a:ea typeface="+mn-ea"/>
                <a:cs typeface="Arial" panose="020B0604020202020204" pitchFamily="34" charset="0"/>
              </a:defRPr>
            </a:lvl1pPr>
          </a:lstStyle>
          <a:p>
            <a:pPr lvl="0"/>
            <a:r>
              <a:rPr lang="en-US"/>
              <a:t>Insert content here</a:t>
            </a:r>
          </a:p>
        </p:txBody>
      </p:sp>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tx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bg1"/>
                </a:solidFill>
                <a:latin typeface="Arial" panose="020B0604020202020204" pitchFamily="34" charset="0"/>
                <a:ea typeface="+mn-ea"/>
                <a:cs typeface="Arial" panose="020B0604020202020204" pitchFamily="34" charset="0"/>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bg1"/>
                </a:solidFill>
                <a:effectLst/>
                <a:latin typeface="Arial" panose="020B0604020202020204" pitchFamily="34" charset="0"/>
                <a:ea typeface="+mn-ea"/>
                <a:cs typeface="Arial" panose="020B0604020202020204" pitchFamily="34" charset="0"/>
              </a:defRPr>
            </a:lvl1pPr>
          </a:lstStyle>
          <a:p>
            <a:r>
              <a:rPr lang="en-US"/>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bg1"/>
                </a:solidFill>
                <a:effectLst/>
                <a:latin typeface="Arial" panose="020B0604020202020204" pitchFamily="34" charset="0"/>
                <a:ea typeface="+mn-ea"/>
                <a:cs typeface="Arial" panose="020B0604020202020204" pitchFamily="34" charset="0"/>
              </a:defRPr>
            </a:lvl1pPr>
          </a:lstStyle>
          <a:p>
            <a:r>
              <a:rPr lang="en-US"/>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bg1"/>
                </a:solidFill>
                <a:latin typeface="Arial" panose="020B0604020202020204" pitchFamily="34" charset="0"/>
                <a:ea typeface="+mn-ea"/>
                <a:cs typeface="Arial" panose="020B0604020202020204" pitchFamily="34" charset="0"/>
              </a:defRPr>
            </a:lvl1pPr>
          </a:lstStyle>
          <a:p>
            <a:pPr lvl="0"/>
            <a:r>
              <a:rPr lang="en-US"/>
              <a:t>Insert content here</a:t>
            </a:r>
          </a:p>
        </p:txBody>
      </p:sp>
    </p:spTree>
    <p:extLst>
      <p:ext uri="{BB962C8B-B14F-4D97-AF65-F5344CB8AC3E}">
        <p14:creationId xmlns:p14="http://schemas.microsoft.com/office/powerpoint/2010/main" val="164420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tx1"/>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bg1"/>
                </a:solidFill>
                <a:latin typeface="Arial" panose="020B0604020202020204" pitchFamily="34" charset="0"/>
                <a:ea typeface="+mn-ea"/>
                <a:cs typeface="Arial" panose="020B0604020202020204" pitchFamily="34" charset="0"/>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bg1"/>
                </a:solidFill>
                <a:latin typeface="Arial" panose="020B0604020202020204" pitchFamily="34" charset="0"/>
                <a:ea typeface="+mn-ea"/>
                <a:cs typeface="Arial" panose="020B0604020202020204" pitchFamily="34" charset="0"/>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98151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21" r:id="rId2"/>
    <p:sldLayoutId id="2147483722" r:id="rId3"/>
    <p:sldLayoutId id="2147483723" r:id="rId4"/>
    <p:sldLayoutId id="2147483725" r:id="rId5"/>
    <p:sldLayoutId id="2147483726" r:id="rId6"/>
    <p:sldLayoutId id="2147483727" r:id="rId7"/>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jpeg"/><Relationship Id="rId2" Type="http://schemas.openxmlformats.org/officeDocument/2006/relationships/slideLayout" Target="../slideLayouts/slideLayout5.xml"/><Relationship Id="rId1" Type="http://schemas.openxmlformats.org/officeDocument/2006/relationships/video" Target="https://www.youtube.com/embed/R-mq-24A66A?feature=oembed" TargetMode="External"/><Relationship Id="rId6" Type="http://schemas.openxmlformats.org/officeDocument/2006/relationships/hyperlink" Target="https://www.youtube.com/watch?v=R-mq-24A66A" TargetMode="External"/><Relationship Id="rId5" Type="http://schemas.openxmlformats.org/officeDocument/2006/relationships/image" Target="../media/image1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www.youtube.com/embed/kNMJaXuFuWQ?feature=oembed" TargetMode="External"/><Relationship Id="rId6" Type="http://schemas.openxmlformats.org/officeDocument/2006/relationships/hyperlink" Target="https://www.youtube.com/watch?v=kNMJaXuFuWQ" TargetMode="External"/><Relationship Id="rId5" Type="http://schemas.openxmlformats.org/officeDocument/2006/relationships/image" Target="../media/image2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6.jpeg"/><Relationship Id="rId2" Type="http://schemas.openxmlformats.org/officeDocument/2006/relationships/slideLayout" Target="../slideLayouts/slideLayout5.xml"/><Relationship Id="rId1" Type="http://schemas.openxmlformats.org/officeDocument/2006/relationships/video" Target="https://sdccd0-my.sharepoint.com/personal/cruffner_sdccd_edu/_layouts/15/stream.aspx?id=/personal/cruffner_sdccd_edu/Documents/Microsoft%20Teams%20Chat%20Files/Testimonals%203.mp4&amp;ga=1&amp;referrer=StreamWebApp.Web&amp;referrerScenario=AddressBarCopied.view" TargetMode="External"/><Relationship Id="rId6" Type="http://schemas.openxmlformats.org/officeDocument/2006/relationships/hyperlink" Target="https://sdccd0-my.sharepoint.com/personal/cruffner_sdccd_edu/_layouts/15/stream.aspx?id=%2Fpersonal%2Fcruffner%5Fsdccd%5Fedu%2FDocuments%2FMicrosoft%20Teams%20Chat%20Files%2FTestimonals%203%2Emp4&amp;ga=1&amp;referrer=StreamWebApp%2EWeb&amp;referrerScenario=AddressBarCopied%2Eview" TargetMode="External"/><Relationship Id="rId5" Type="http://schemas.openxmlformats.org/officeDocument/2006/relationships/image" Target="../media/image2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forms.office.com/pages/responsepage.aspx?id=MWAMBLs6NUizDJ2IlVtMaT1amFNVUMJJrPE11OeLaQJUN0ZYOFNEMFFYUDBLQThYV1BNNEFQQjZOQy4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PKydT17O6LM?feature=oembed" TargetMode="External"/><Relationship Id="rId6" Type="http://schemas.openxmlformats.org/officeDocument/2006/relationships/hyperlink" Target="https://www.youtube.com/watch?v=PKydT17O6LM" TargetMode="External"/><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Gv1aDEFlXq8?feature=oembed" TargetMode="External"/><Relationship Id="rId6" Type="http://schemas.openxmlformats.org/officeDocument/2006/relationships/hyperlink" Target="https://www.youtube.com/watch?v=Gv1aDEFlXq8" TargetMode="External"/><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4CC598-63E5-400D-C23B-56507CD3CC00}"/>
              </a:ext>
              <a:ext uri="{C183D7F6-B498-43B3-948B-1728B52AA6E4}">
                <adec:decorative xmlns:adec="http://schemas.microsoft.com/office/drawing/2017/decorative" val="1"/>
              </a:ext>
            </a:extLst>
          </p:cNvPr>
          <p:cNvPicPr>
            <a:picLocks/>
          </p:cNvPicPr>
          <p:nvPr/>
        </p:nvPicPr>
        <p:blipFill rotWithShape="1">
          <a:blip r:embed="rId3"/>
          <a:srcRect l="-417" r="84474"/>
          <a:stretch/>
        </p:blipFill>
        <p:spPr>
          <a:xfrm rot="5400000">
            <a:off x="5977868" y="648397"/>
            <a:ext cx="236264" cy="12192000"/>
          </a:xfrm>
          <a:prstGeom prst="rect">
            <a:avLst/>
          </a:prstGeom>
        </p:spPr>
      </p:pic>
      <p:pic>
        <p:nvPicPr>
          <p:cNvPr id="10" name="Picture 9" descr="SDCCD Logo ">
            <a:extLst>
              <a:ext uri="{FF2B5EF4-FFF2-40B4-BE49-F238E27FC236}">
                <a16:creationId xmlns:a16="http://schemas.microsoft.com/office/drawing/2014/main" id="{1309F0FE-F818-F56C-555E-67A45F6E6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31" y="5767945"/>
            <a:ext cx="4475624" cy="705660"/>
          </a:xfrm>
          <a:prstGeom prst="rect">
            <a:avLst/>
          </a:prstGeom>
        </p:spPr>
      </p:pic>
      <p:sp>
        <p:nvSpPr>
          <p:cNvPr id="4" name="TextBox 3">
            <a:extLst>
              <a:ext uri="{FF2B5EF4-FFF2-40B4-BE49-F238E27FC236}">
                <a16:creationId xmlns:a16="http://schemas.microsoft.com/office/drawing/2014/main" id="{80F915A1-CAB9-6B67-4033-DE867BF02A5C}"/>
              </a:ext>
            </a:extLst>
          </p:cNvPr>
          <p:cNvSpPr txBox="1"/>
          <p:nvPr/>
        </p:nvSpPr>
        <p:spPr>
          <a:xfrm>
            <a:off x="5301804" y="6214056"/>
            <a:ext cx="6703452" cy="261610"/>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Arial"/>
                <a:cs typeface="Arial"/>
              </a:rPr>
              <a:t>Training developed with generous support by DSPS and Perkins Reserve Innovation Grant funding.</a:t>
            </a:r>
            <a:endParaRPr lang="en-US" sz="1100">
              <a:solidFill>
                <a:schemeClr val="bg1"/>
              </a:solidFill>
              <a:cs typeface="Arial"/>
            </a:endParaRPr>
          </a:p>
        </p:txBody>
      </p:sp>
      <p:pic>
        <p:nvPicPr>
          <p:cNvPr id="5" name="Picture 4" descr="Six disabled people of color smile and pose in front of a concrete wall. Five people stand in the back, with the Black woman in the center holding up a chalkboard sign reading &quot;disabled and here.&quot; A South Asian person in a wheelchair sits in front. Credit: Disabled And Here project, taken by Chona Kasinger.">
            <a:extLst>
              <a:ext uri="{FF2B5EF4-FFF2-40B4-BE49-F238E27FC236}">
                <a16:creationId xmlns:a16="http://schemas.microsoft.com/office/drawing/2014/main" id="{D8E21B4F-12C1-1037-C450-F4FC4AD3D246}"/>
              </a:ext>
            </a:extLst>
          </p:cNvPr>
          <p:cNvPicPr>
            <a:picLocks noChangeAspect="1"/>
          </p:cNvPicPr>
          <p:nvPr/>
        </p:nvPicPr>
        <p:blipFill rotWithShape="1">
          <a:blip r:embed="rId5"/>
          <a:srcRect l="10227" t="3018" r="13343"/>
          <a:stretch/>
        </p:blipFill>
        <p:spPr>
          <a:xfrm>
            <a:off x="5301804" y="445612"/>
            <a:ext cx="6710352" cy="5675163"/>
          </a:xfrm>
          <a:prstGeom prst="rect">
            <a:avLst/>
          </a:prstGeom>
          <a:ln>
            <a:noFill/>
          </a:ln>
          <a:effectLst>
            <a:softEdge rad="112500"/>
          </a:effectLst>
        </p:spPr>
      </p:pic>
      <p:sp>
        <p:nvSpPr>
          <p:cNvPr id="6" name="TextBox 5">
            <a:extLst>
              <a:ext uri="{FF2B5EF4-FFF2-40B4-BE49-F238E27FC236}">
                <a16:creationId xmlns:a16="http://schemas.microsoft.com/office/drawing/2014/main" id="{7249EC00-C03D-5AA1-1985-62FBBEE3D6D5}"/>
              </a:ext>
            </a:extLst>
          </p:cNvPr>
          <p:cNvSpPr txBox="1"/>
          <p:nvPr/>
        </p:nvSpPr>
        <p:spPr>
          <a:xfrm>
            <a:off x="436584" y="4452667"/>
            <a:ext cx="4806841" cy="646331"/>
          </a:xfrm>
          <a:prstGeom prst="rect">
            <a:avLst/>
          </a:prstGeom>
          <a:noFill/>
        </p:spPr>
        <p:txBody>
          <a:bodyPr wrap="square" lIns="91440" tIns="45720" rIns="91440" bIns="45720" anchor="t">
            <a:spAutoFit/>
          </a:bodyPr>
          <a:lstStyle/>
          <a:p>
            <a:pPr algn="ctr"/>
            <a:r>
              <a:rPr lang="en-US" b="1" i="1" dirty="0">
                <a:solidFill>
                  <a:schemeClr val="bg1"/>
                </a:solidFill>
                <a:latin typeface="Arial"/>
                <a:cs typeface="Arial"/>
              </a:rPr>
              <a:t>Background Story: Cross District Collaboration with Student Involvement</a:t>
            </a:r>
            <a:endParaRPr lang="en-US" sz="1800" b="1" i="1" dirty="0">
              <a:solidFill>
                <a:schemeClr val="bg1"/>
              </a:solidFill>
              <a:cs typeface="Arial" panose="020B0604020202020204" pitchFamily="34" charset="0"/>
            </a:endParaRPr>
          </a:p>
        </p:txBody>
      </p:sp>
      <p:pic>
        <p:nvPicPr>
          <p:cNvPr id="11" name="Picture 10" descr="Disability Aware at SDCCD logo&#10;">
            <a:extLst>
              <a:ext uri="{FF2B5EF4-FFF2-40B4-BE49-F238E27FC236}">
                <a16:creationId xmlns:a16="http://schemas.microsoft.com/office/drawing/2014/main" id="{BDFD30FD-3D0F-A25B-6D20-C14C5D626B29}"/>
              </a:ext>
            </a:extLst>
          </p:cNvPr>
          <p:cNvPicPr>
            <a:picLocks noChangeAspect="1"/>
          </p:cNvPicPr>
          <p:nvPr/>
        </p:nvPicPr>
        <p:blipFill>
          <a:blip r:embed="rId6"/>
          <a:stretch>
            <a:fillRect/>
          </a:stretch>
        </p:blipFill>
        <p:spPr>
          <a:xfrm>
            <a:off x="709046" y="445612"/>
            <a:ext cx="4240409" cy="3697107"/>
          </a:xfrm>
          <a:prstGeom prst="rect">
            <a:avLst/>
          </a:prstGeom>
        </p:spPr>
      </p:pic>
      <p:sp>
        <p:nvSpPr>
          <p:cNvPr id="12" name="Title 11">
            <a:extLst>
              <a:ext uri="{FF2B5EF4-FFF2-40B4-BE49-F238E27FC236}">
                <a16:creationId xmlns:a16="http://schemas.microsoft.com/office/drawing/2014/main" id="{DB20578E-DBD4-DA0A-5A98-235EDB59D45E}"/>
              </a:ext>
            </a:extLst>
          </p:cNvPr>
          <p:cNvSpPr>
            <a:spLocks noGrp="1"/>
          </p:cNvSpPr>
          <p:nvPr>
            <p:ph type="title"/>
          </p:nvPr>
        </p:nvSpPr>
        <p:spPr>
          <a:xfrm>
            <a:off x="0" y="-762242"/>
            <a:ext cx="5510430" cy="702364"/>
          </a:xfrm>
        </p:spPr>
        <p:txBody>
          <a:bodyPr>
            <a:noAutofit/>
          </a:bodyPr>
          <a:lstStyle/>
          <a:p>
            <a:r>
              <a:rPr lang="en-US" sz="2000">
                <a:solidFill>
                  <a:schemeClr val="tx1"/>
                </a:solidFill>
              </a:rPr>
              <a:t>Disability Aware at SDCCD</a:t>
            </a:r>
          </a:p>
        </p:txBody>
      </p:sp>
      <p:sp>
        <p:nvSpPr>
          <p:cNvPr id="7" name="TextBox 6" descr="Sneak Peak">
            <a:extLst>
              <a:ext uri="{FF2B5EF4-FFF2-40B4-BE49-F238E27FC236}">
                <a16:creationId xmlns:a16="http://schemas.microsoft.com/office/drawing/2014/main" id="{58C4F68F-923A-EE9E-9AB9-3611A1E446FC}"/>
              </a:ext>
            </a:extLst>
          </p:cNvPr>
          <p:cNvSpPr txBox="1"/>
          <p:nvPr/>
        </p:nvSpPr>
        <p:spPr>
          <a:xfrm rot="-1200000">
            <a:off x="-22232" y="463906"/>
            <a:ext cx="2788417"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Sneak Peak!</a:t>
            </a:r>
            <a:endParaRPr lang="en-US" dirty="0">
              <a:cs typeface="Arial" panose="020B0604020202020204" pitchFamily="34" charset="0"/>
            </a:endParaRPr>
          </a:p>
        </p:txBody>
      </p:sp>
    </p:spTree>
    <p:extLst>
      <p:ext uri="{BB962C8B-B14F-4D97-AF65-F5344CB8AC3E}">
        <p14:creationId xmlns:p14="http://schemas.microsoft.com/office/powerpoint/2010/main" val="264752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AE557-CDB1-905E-9314-D17349D9966C}"/>
              </a:ext>
              <a:ext uri="{C183D7F6-B498-43B3-948B-1728B52AA6E4}">
                <adec:decorative xmlns:adec="http://schemas.microsoft.com/office/drawing/2017/decorative" val="1"/>
              </a:ext>
            </a:extLst>
          </p:cNvPr>
          <p:cNvPicPr>
            <a:picLocks/>
          </p:cNvPicPr>
          <p:nvPr/>
        </p:nvPicPr>
        <p:blipFill rotWithShape="1">
          <a:blip r:embed="rId3"/>
          <a:srcRect l="62792" r="21265"/>
          <a:stretch/>
        </p:blipFill>
        <p:spPr>
          <a:xfrm>
            <a:off x="0" y="-27432"/>
            <a:ext cx="236323" cy="6885432"/>
          </a:xfrm>
          <a:prstGeom prst="rect">
            <a:avLst/>
          </a:prstGeom>
        </p:spPr>
      </p:pic>
      <p:pic>
        <p:nvPicPr>
          <p:cNvPr id="4" name="Picture 3">
            <a:extLst>
              <a:ext uri="{FF2B5EF4-FFF2-40B4-BE49-F238E27FC236}">
                <a16:creationId xmlns:a16="http://schemas.microsoft.com/office/drawing/2014/main" id="{4453B1BF-8E0F-763A-C7DF-CB17B5D6421D}"/>
              </a:ext>
              <a:ext uri="{C183D7F6-B498-43B3-948B-1728B52AA6E4}">
                <adec:decorative xmlns:adec="http://schemas.microsoft.com/office/drawing/2017/decorative" val="1"/>
              </a:ext>
            </a:extLst>
          </p:cNvPr>
          <p:cNvPicPr>
            <a:picLocks noChangeAspect="1"/>
          </p:cNvPicPr>
          <p:nvPr/>
        </p:nvPicPr>
        <p:blipFill rotWithShape="1">
          <a:blip r:embed="rId4"/>
          <a:srcRect t="23950" b="26050"/>
          <a:stretch/>
        </p:blipFill>
        <p:spPr>
          <a:xfrm>
            <a:off x="9802112" y="4572000"/>
            <a:ext cx="2571750" cy="2286000"/>
          </a:xfrm>
          <a:prstGeom prst="rect">
            <a:avLst/>
          </a:prstGeom>
        </p:spPr>
      </p:pic>
      <p:sp>
        <p:nvSpPr>
          <p:cNvPr id="10" name="TextBox 9">
            <a:extLst>
              <a:ext uri="{FF2B5EF4-FFF2-40B4-BE49-F238E27FC236}">
                <a16:creationId xmlns:a16="http://schemas.microsoft.com/office/drawing/2014/main" id="{973766E6-B345-C553-E2AF-F7BD8C1094E0}"/>
              </a:ext>
            </a:extLst>
          </p:cNvPr>
          <p:cNvSpPr txBox="1"/>
          <p:nvPr/>
        </p:nvSpPr>
        <p:spPr>
          <a:xfrm>
            <a:off x="545710" y="1361073"/>
            <a:ext cx="11161876" cy="4651979"/>
          </a:xfrm>
          <a:prstGeom prst="rect">
            <a:avLst/>
          </a:prstGeom>
          <a:noFill/>
        </p:spPr>
        <p:txBody>
          <a:bodyPr wrap="square" rtlCol="0">
            <a:spAutoFit/>
          </a:bodyPr>
          <a:lstStyle/>
          <a:p>
            <a:pPr marL="365125" lvl="1" indent="-342900">
              <a:lnSpc>
                <a:spcPct val="150000"/>
              </a:lnSpc>
              <a:buFont typeface="Arial" panose="020B0604020202020204" pitchFamily="34" charset="0"/>
              <a:buChar char="•"/>
            </a:pPr>
            <a:r>
              <a:rPr lang="en-US" sz="2000" b="1">
                <a:solidFill>
                  <a:schemeClr val="bg1"/>
                </a:solidFill>
                <a:cs typeface="Arial" panose="020B0604020202020204" pitchFamily="34" charset="0"/>
              </a:rPr>
              <a:t>Section 504 of the Rehabilitation Act (1973)</a:t>
            </a:r>
          </a:p>
          <a:p>
            <a:pPr marL="822325" lvl="2" indent="-342900">
              <a:lnSpc>
                <a:spcPct val="150000"/>
              </a:lnSpc>
              <a:buFont typeface="Arial" panose="020B0604020202020204" pitchFamily="34" charset="0"/>
              <a:buChar char="•"/>
            </a:pPr>
            <a:r>
              <a:rPr lang="en-US" sz="2000" b="0" i="0">
                <a:solidFill>
                  <a:schemeClr val="bg1"/>
                </a:solidFill>
                <a:effectLst/>
                <a:cs typeface="Arial" panose="020B0604020202020204" pitchFamily="34" charset="0"/>
              </a:rPr>
              <a:t>Prohibits recipients of federal aid from discriminating against anyone with a disability.</a:t>
            </a:r>
            <a:endParaRPr lang="en-US" sz="1000" b="0" i="0">
              <a:solidFill>
                <a:schemeClr val="bg1"/>
              </a:solidFill>
              <a:effectLst/>
              <a:cs typeface="Arial" panose="020B0604020202020204" pitchFamily="34" charset="0"/>
            </a:endParaRPr>
          </a:p>
          <a:p>
            <a:pPr marL="822325" lvl="2" indent="-342900">
              <a:lnSpc>
                <a:spcPct val="150000"/>
              </a:lnSpc>
              <a:buFont typeface="Arial" panose="020B0604020202020204" pitchFamily="34" charset="0"/>
              <a:buChar char="•"/>
            </a:pPr>
            <a:r>
              <a:rPr lang="en-US" sz="2000">
                <a:solidFill>
                  <a:schemeClr val="bg1"/>
                </a:solidFill>
                <a:cs typeface="Arial" panose="020B0604020202020204" pitchFamily="34" charset="0"/>
              </a:rPr>
              <a:t>In intersectional partnership with social justice orgs like The Black Panthers, disability rights advocates successfully demonstrated/occupied government buildings to demand enforcement of the law.</a:t>
            </a:r>
            <a:endParaRPr lang="en-US" sz="1000" b="1" i="0" u="none" strike="noStrike">
              <a:solidFill>
                <a:schemeClr val="bg1"/>
              </a:solidFill>
              <a:effectLst/>
              <a:cs typeface="Arial" panose="020B0604020202020204" pitchFamily="34" charset="0"/>
            </a:endParaRPr>
          </a:p>
          <a:p>
            <a:pPr marL="342900" indent="-342900">
              <a:lnSpc>
                <a:spcPct val="150000"/>
              </a:lnSpc>
              <a:buFont typeface="Arial" panose="020B0604020202020204" pitchFamily="34" charset="0"/>
              <a:buChar char="•"/>
            </a:pPr>
            <a:r>
              <a:rPr lang="en-US" sz="2000" b="1" i="0" u="none" strike="noStrike">
                <a:solidFill>
                  <a:schemeClr val="bg1"/>
                </a:solidFill>
                <a:effectLst/>
                <a:cs typeface="Arial" panose="020B0604020202020204" pitchFamily="34" charset="0"/>
              </a:rPr>
              <a:t>Americans with Disabilities Act (1990)</a:t>
            </a:r>
          </a:p>
          <a:p>
            <a:pPr marL="800100" lvl="1" indent="-342900">
              <a:lnSpc>
                <a:spcPct val="150000"/>
              </a:lnSpc>
              <a:buFont typeface="Arial" panose="020B0604020202020204" pitchFamily="34" charset="0"/>
              <a:buChar char="•"/>
            </a:pPr>
            <a:r>
              <a:rPr lang="en-US" sz="2000" b="0" i="0">
                <a:solidFill>
                  <a:schemeClr val="bg1"/>
                </a:solidFill>
                <a:effectLst/>
                <a:cs typeface="Arial" panose="020B0604020202020204" pitchFamily="34" charset="0"/>
              </a:rPr>
              <a:t>Prohibits discrimination against individuals with disabilities in jobs, schools, </a:t>
            </a:r>
            <a:br>
              <a:rPr lang="en-US" sz="2000" b="0" i="0">
                <a:solidFill>
                  <a:schemeClr val="bg1"/>
                </a:solidFill>
                <a:effectLst/>
                <a:cs typeface="Arial" panose="020B0604020202020204" pitchFamily="34" charset="0"/>
              </a:rPr>
            </a:br>
            <a:r>
              <a:rPr lang="en-US" sz="2000" b="0" i="0">
                <a:solidFill>
                  <a:schemeClr val="bg1"/>
                </a:solidFill>
                <a:effectLst/>
                <a:cs typeface="Arial" panose="020B0604020202020204" pitchFamily="34" charset="0"/>
              </a:rPr>
              <a:t>transportation, and all public and private places that are open to the general </a:t>
            </a:r>
            <a:br>
              <a:rPr lang="en-US" sz="2000" b="0" i="0">
                <a:solidFill>
                  <a:schemeClr val="bg1"/>
                </a:solidFill>
                <a:effectLst/>
                <a:cs typeface="Arial" panose="020B0604020202020204" pitchFamily="34" charset="0"/>
              </a:rPr>
            </a:br>
            <a:r>
              <a:rPr lang="en-US" sz="2000" b="0" i="0">
                <a:solidFill>
                  <a:schemeClr val="bg1"/>
                </a:solidFill>
                <a:effectLst/>
                <a:cs typeface="Arial" panose="020B0604020202020204" pitchFamily="34" charset="0"/>
              </a:rPr>
              <a:t>public, including online spaces.</a:t>
            </a:r>
          </a:p>
          <a:p>
            <a:pPr marL="800100" lvl="1" indent="-342900">
              <a:lnSpc>
                <a:spcPct val="150000"/>
              </a:lnSpc>
              <a:buFont typeface="Arial" panose="020B0604020202020204" pitchFamily="34" charset="0"/>
              <a:buChar char="•"/>
            </a:pPr>
            <a:r>
              <a:rPr lang="en-US" sz="2000" b="1">
                <a:solidFill>
                  <a:schemeClr val="bg1"/>
                </a:solidFill>
                <a:cs typeface="Arial" panose="020B0604020202020204" pitchFamily="34" charset="0"/>
              </a:rPr>
              <a:t>ADA Amendments Act (2008)</a:t>
            </a:r>
            <a:r>
              <a:rPr lang="en-US" sz="2000" b="0" i="0">
                <a:solidFill>
                  <a:schemeClr val="bg1"/>
                </a:solidFill>
                <a:effectLst/>
                <a:cs typeface="Arial" panose="020B0604020202020204" pitchFamily="34" charset="0"/>
              </a:rPr>
              <a:t> provided </a:t>
            </a:r>
            <a:r>
              <a:rPr lang="en-US" sz="2000">
                <a:solidFill>
                  <a:schemeClr val="bg1"/>
                </a:solidFill>
                <a:cs typeface="Arial" panose="020B0604020202020204" pitchFamily="34" charset="0"/>
              </a:rPr>
              <a:t>a </a:t>
            </a:r>
            <a:r>
              <a:rPr lang="en-US" sz="2000" b="0" i="0">
                <a:solidFill>
                  <a:schemeClr val="bg1"/>
                </a:solidFill>
                <a:effectLst/>
                <a:cs typeface="Arial" panose="020B0604020202020204" pitchFamily="34" charset="0"/>
              </a:rPr>
              <a:t>broader definition of disability.</a:t>
            </a:r>
            <a:endParaRPr lang="en-US" sz="2000" i="0" u="none" strike="noStrike">
              <a:solidFill>
                <a:schemeClr val="bg1"/>
              </a:solidFill>
              <a:effectLst/>
              <a:cs typeface="Arial" panose="020B0604020202020204" pitchFamily="34" charset="0"/>
            </a:endParaRPr>
          </a:p>
        </p:txBody>
      </p:sp>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545710" y="332391"/>
            <a:ext cx="9141397" cy="857207"/>
          </a:xfrm>
        </p:spPr>
        <p:txBody>
          <a:bodyPr anchor="t">
            <a:noAutofit/>
          </a:bodyPr>
          <a:lstStyle/>
          <a:p>
            <a:pPr algn="l"/>
            <a:r>
              <a:rPr lang="en-US" sz="4800"/>
              <a:t>Major Milestones</a:t>
            </a:r>
          </a:p>
        </p:txBody>
      </p:sp>
    </p:spTree>
    <p:extLst>
      <p:ext uri="{BB962C8B-B14F-4D97-AF65-F5344CB8AC3E}">
        <p14:creationId xmlns:p14="http://schemas.microsoft.com/office/powerpoint/2010/main" val="4188208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7339A5B-725F-AD26-E510-56438665D530}"/>
              </a:ext>
              <a:ext uri="{C183D7F6-B498-43B3-948B-1728B52AA6E4}">
                <adec:decorative xmlns:adec="http://schemas.microsoft.com/office/drawing/2017/decorative" val="1"/>
              </a:ext>
            </a:extLst>
          </p:cNvPr>
          <p:cNvPicPr>
            <a:picLocks/>
          </p:cNvPicPr>
          <p:nvPr/>
        </p:nvPicPr>
        <p:blipFill rotWithShape="1">
          <a:blip r:embed="rId3"/>
          <a:srcRect l="62792" r="21265"/>
          <a:stretch/>
        </p:blipFill>
        <p:spPr>
          <a:xfrm>
            <a:off x="0" y="-27432"/>
            <a:ext cx="236323" cy="6885432"/>
          </a:xfrm>
          <a:prstGeom prst="rect">
            <a:avLst/>
          </a:prstGeom>
        </p:spPr>
      </p:pic>
      <p:pic>
        <p:nvPicPr>
          <p:cNvPr id="28" name="Picture 27">
            <a:extLst>
              <a:ext uri="{FF2B5EF4-FFF2-40B4-BE49-F238E27FC236}">
                <a16:creationId xmlns:a16="http://schemas.microsoft.com/office/drawing/2014/main" id="{C47ED38A-ABCC-1EA4-6F66-CE4DA01FA508}"/>
              </a:ext>
              <a:ext uri="{C183D7F6-B498-43B3-948B-1728B52AA6E4}">
                <adec:decorative xmlns:adec="http://schemas.microsoft.com/office/drawing/2017/decorative" val="1"/>
              </a:ext>
            </a:extLst>
          </p:cNvPr>
          <p:cNvPicPr>
            <a:picLocks noChangeAspect="1"/>
          </p:cNvPicPr>
          <p:nvPr/>
        </p:nvPicPr>
        <p:blipFill rotWithShape="1">
          <a:blip r:embed="rId4"/>
          <a:srcRect t="23950" b="26050"/>
          <a:stretch/>
        </p:blipFill>
        <p:spPr>
          <a:xfrm>
            <a:off x="9802112" y="4572000"/>
            <a:ext cx="2571750" cy="2286000"/>
          </a:xfrm>
          <a:prstGeom prst="rect">
            <a:avLst/>
          </a:prstGeom>
        </p:spPr>
      </p:pic>
      <p:sp>
        <p:nvSpPr>
          <p:cNvPr id="26" name="Text Placeholder 1">
            <a:extLst>
              <a:ext uri="{FF2B5EF4-FFF2-40B4-BE49-F238E27FC236}">
                <a16:creationId xmlns:a16="http://schemas.microsoft.com/office/drawing/2014/main" id="{05C3CE79-CE9B-D542-8A36-C391D528C446}"/>
              </a:ext>
            </a:extLst>
          </p:cNvPr>
          <p:cNvSpPr txBox="1">
            <a:spLocks/>
          </p:cNvSpPr>
          <p:nvPr/>
        </p:nvSpPr>
        <p:spPr>
          <a:xfrm>
            <a:off x="577126" y="1156788"/>
            <a:ext cx="11037747" cy="53341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b="1" i="0">
                <a:solidFill>
                  <a:srgbClr val="222222"/>
                </a:solidFill>
                <a:effectLst/>
              </a:rPr>
              <a:t>1 in 4 (26 percent) </a:t>
            </a:r>
            <a:r>
              <a:rPr lang="en-US" sz="2400" b="0" i="0">
                <a:solidFill>
                  <a:srgbClr val="222222"/>
                </a:solidFill>
                <a:effectLst/>
              </a:rPr>
              <a:t>adults in the United States have some type of disability. The disabled community is the </a:t>
            </a:r>
            <a:r>
              <a:rPr lang="en-US" sz="2400" b="1">
                <a:solidFill>
                  <a:srgbClr val="222222"/>
                </a:solidFill>
              </a:rPr>
              <a:t>largest</a:t>
            </a:r>
            <a:r>
              <a:rPr lang="en-US" sz="2400">
                <a:solidFill>
                  <a:srgbClr val="222222"/>
                </a:solidFill>
              </a:rPr>
              <a:t> and most </a:t>
            </a:r>
            <a:r>
              <a:rPr lang="en-US" sz="2400" b="1">
                <a:solidFill>
                  <a:srgbClr val="222222"/>
                </a:solidFill>
              </a:rPr>
              <a:t>diverse</a:t>
            </a:r>
            <a:r>
              <a:rPr lang="en-US" sz="2400">
                <a:solidFill>
                  <a:srgbClr val="222222"/>
                </a:solidFill>
              </a:rPr>
              <a:t> minority group. </a:t>
            </a:r>
            <a:r>
              <a:rPr lang="en-US" sz="1600" i="1">
                <a:solidFill>
                  <a:schemeClr val="bg1"/>
                </a:solidFill>
                <a:cs typeface="Arial" panose="020B0604020202020204" pitchFamily="34" charset="0"/>
              </a:rPr>
              <a:t>(CDC)</a:t>
            </a:r>
            <a:br>
              <a:rPr lang="en-US" sz="2400">
                <a:solidFill>
                  <a:srgbClr val="222222"/>
                </a:solidFill>
              </a:rPr>
            </a:br>
            <a:endParaRPr lang="en-US" sz="400" i="0">
              <a:solidFill>
                <a:srgbClr val="222222"/>
              </a:solidFill>
              <a:effectLst/>
            </a:endParaRPr>
          </a:p>
          <a:p>
            <a:pPr algn="l">
              <a:lnSpc>
                <a:spcPct val="150000"/>
              </a:lnSpc>
            </a:pPr>
            <a:r>
              <a:rPr lang="en-US" sz="2400" i="0">
                <a:solidFill>
                  <a:srgbClr val="222222"/>
                </a:solidFill>
                <a:effectLst/>
              </a:rPr>
              <a:t>As of 2020, students with disabilities represent just </a:t>
            </a:r>
            <a:r>
              <a:rPr lang="en-US" sz="2400" b="1" i="0">
                <a:solidFill>
                  <a:srgbClr val="222222"/>
                </a:solidFill>
                <a:effectLst/>
              </a:rPr>
              <a:t>under 5% </a:t>
            </a:r>
            <a:r>
              <a:rPr lang="en-US" sz="2400" i="0">
                <a:solidFill>
                  <a:srgbClr val="222222"/>
                </a:solidFill>
                <a:effectLst/>
              </a:rPr>
              <a:t>of the population of California’s community colleges</a:t>
            </a:r>
            <a:r>
              <a:rPr lang="en-US" sz="2400">
                <a:solidFill>
                  <a:srgbClr val="222222"/>
                </a:solidFill>
              </a:rPr>
              <a:t>. </a:t>
            </a:r>
            <a:br>
              <a:rPr lang="en-US" sz="2400">
                <a:solidFill>
                  <a:srgbClr val="222222"/>
                </a:solidFill>
              </a:rPr>
            </a:br>
            <a:r>
              <a:rPr lang="en-US" sz="1600" i="1">
                <a:solidFill>
                  <a:srgbClr val="222222"/>
                </a:solidFill>
              </a:rPr>
              <a:t>(California Community Colleges 2020 DSPS Report)</a:t>
            </a:r>
            <a:endParaRPr lang="en-US" sz="1600">
              <a:solidFill>
                <a:srgbClr val="222222"/>
              </a:solidFill>
            </a:endParaRPr>
          </a:p>
          <a:p>
            <a:pPr algn="l">
              <a:lnSpc>
                <a:spcPct val="150000"/>
              </a:lnSpc>
            </a:pPr>
            <a:r>
              <a:rPr lang="en-US" sz="2400">
                <a:solidFill>
                  <a:srgbClr val="222222"/>
                </a:solidFill>
              </a:rPr>
              <a:t>About 4% of SDCCD students are </a:t>
            </a:r>
            <a:r>
              <a:rPr lang="en-US" sz="2400" b="1">
                <a:solidFill>
                  <a:srgbClr val="222222"/>
                </a:solidFill>
              </a:rPr>
              <a:t>voluntarily</a:t>
            </a:r>
            <a:r>
              <a:rPr lang="en-US" sz="2400">
                <a:solidFill>
                  <a:srgbClr val="222222"/>
                </a:solidFill>
              </a:rPr>
              <a:t> registered DSPS students. </a:t>
            </a:r>
            <a:br>
              <a:rPr lang="en-US" sz="2400">
                <a:solidFill>
                  <a:srgbClr val="222222"/>
                </a:solidFill>
              </a:rPr>
            </a:br>
            <a:r>
              <a:rPr lang="en-US" sz="1600" i="1">
                <a:solidFill>
                  <a:srgbClr val="222222"/>
                </a:solidFill>
              </a:rPr>
              <a:t>(SDCCD DSPS Dashboard)</a:t>
            </a:r>
            <a:endParaRPr lang="en-US" sz="1600">
              <a:solidFill>
                <a:srgbClr val="222222"/>
              </a:solidFill>
            </a:endParaRPr>
          </a:p>
          <a:p>
            <a:pPr>
              <a:lnSpc>
                <a:spcPct val="150000"/>
              </a:lnSpc>
            </a:pPr>
            <a:r>
              <a:rPr lang="en-US" sz="2400" b="0" i="0">
                <a:solidFill>
                  <a:srgbClr val="222222"/>
                </a:solidFill>
                <a:effectLst/>
              </a:rPr>
              <a:t>Folks with disabilities experience </a:t>
            </a:r>
            <a:r>
              <a:rPr lang="en-US" sz="2400" b="1" i="0">
                <a:solidFill>
                  <a:srgbClr val="222222"/>
                </a:solidFill>
                <a:effectLst/>
              </a:rPr>
              <a:t>significant barriers </a:t>
            </a:r>
            <a:r>
              <a:rPr lang="en-US" sz="2400" i="0">
                <a:solidFill>
                  <a:srgbClr val="222222"/>
                </a:solidFill>
                <a:effectLst/>
              </a:rPr>
              <a:t>to education, employment, healthcare, income, and more. </a:t>
            </a:r>
            <a:r>
              <a:rPr lang="en-US" sz="1600" i="1">
                <a:solidFill>
                  <a:schemeClr val="bg1"/>
                </a:solidFill>
                <a:cs typeface="Arial" panose="020B0604020202020204" pitchFamily="34" charset="0"/>
              </a:rPr>
              <a:t>(CDC)</a:t>
            </a:r>
            <a:br>
              <a:rPr lang="en-US" sz="3600">
                <a:solidFill>
                  <a:srgbClr val="222222"/>
                </a:solidFill>
              </a:rPr>
            </a:br>
            <a:endParaRPr lang="en-US" sz="700" i="0">
              <a:solidFill>
                <a:srgbClr val="222222"/>
              </a:solidFill>
              <a:effectLst/>
            </a:endParaRPr>
          </a:p>
          <a:p>
            <a:pPr>
              <a:lnSpc>
                <a:spcPct val="150000"/>
              </a:lnSpc>
            </a:pPr>
            <a:endParaRPr lang="en-US" sz="2400" i="0">
              <a:solidFill>
                <a:srgbClr val="222222"/>
              </a:solidFill>
              <a:effectLst/>
            </a:endParaRPr>
          </a:p>
        </p:txBody>
      </p:sp>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590733" y="237315"/>
            <a:ext cx="9141397" cy="1173474"/>
          </a:xfrm>
        </p:spPr>
        <p:txBody>
          <a:bodyPr anchor="t">
            <a:noAutofit/>
          </a:bodyPr>
          <a:lstStyle/>
          <a:p>
            <a:pPr algn="l">
              <a:tabLst>
                <a:tab pos="5357813" algn="l"/>
              </a:tabLst>
            </a:pPr>
            <a:r>
              <a:rPr lang="en-US" sz="4800"/>
              <a:t>Quick Stats</a:t>
            </a:r>
          </a:p>
        </p:txBody>
      </p:sp>
    </p:spTree>
    <p:extLst>
      <p:ext uri="{BB962C8B-B14F-4D97-AF65-F5344CB8AC3E}">
        <p14:creationId xmlns:p14="http://schemas.microsoft.com/office/powerpoint/2010/main" val="2443785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AE557-CDB1-905E-9314-D17349D9966C}"/>
              </a:ext>
              <a:ext uri="{C183D7F6-B498-43B3-948B-1728B52AA6E4}">
                <adec:decorative xmlns:adec="http://schemas.microsoft.com/office/drawing/2017/decorative" val="1"/>
              </a:ext>
            </a:extLst>
          </p:cNvPr>
          <p:cNvPicPr>
            <a:picLocks noChangeAspect="1"/>
          </p:cNvPicPr>
          <p:nvPr/>
        </p:nvPicPr>
        <p:blipFill rotWithShape="1">
          <a:blip r:embed="rId3"/>
          <a:srcRect l="40761" t="74" r="43296" b="-74"/>
          <a:stretch/>
        </p:blipFill>
        <p:spPr>
          <a:xfrm rot="5400000">
            <a:off x="5969946" y="635947"/>
            <a:ext cx="236323" cy="12207785"/>
          </a:xfrm>
          <a:prstGeom prst="rect">
            <a:avLst/>
          </a:prstGeom>
        </p:spPr>
      </p:pic>
      <p:pic>
        <p:nvPicPr>
          <p:cNvPr id="5" name="Picture 4">
            <a:extLst>
              <a:ext uri="{FF2B5EF4-FFF2-40B4-BE49-F238E27FC236}">
                <a16:creationId xmlns:a16="http://schemas.microsoft.com/office/drawing/2014/main" id="{2578BAE8-E8CD-AD2B-1F00-542C03A8FBF7}"/>
              </a:ext>
              <a:ext uri="{C183D7F6-B498-43B3-948B-1728B52AA6E4}">
                <adec:decorative xmlns:adec="http://schemas.microsoft.com/office/drawing/2017/decorative" val="1"/>
              </a:ext>
            </a:extLst>
          </p:cNvPr>
          <p:cNvPicPr>
            <a:picLocks noChangeAspect="1"/>
          </p:cNvPicPr>
          <p:nvPr/>
        </p:nvPicPr>
        <p:blipFill rotWithShape="1">
          <a:blip r:embed="rId4"/>
          <a:srcRect t="15095" b="13513"/>
          <a:stretch/>
        </p:blipFill>
        <p:spPr>
          <a:xfrm>
            <a:off x="9344057" y="0"/>
            <a:ext cx="2881809" cy="3657600"/>
          </a:xfrm>
          <a:prstGeom prst="rect">
            <a:avLst/>
          </a:prstGeom>
        </p:spPr>
      </p:pic>
      <p:pic>
        <p:nvPicPr>
          <p:cNvPr id="23" name="Picture 22" descr="A zoomed out full body shot showing three Black and disabled friends (a non-binary person with a cane and tangle stim toy, a non-binary person sitting in a power wheelchair, and an invisibly disabled femme) smiling and taking a cell phone selfie together. &#10;&#10;Source: Disabled And Here. Photo by Chona Kasinger.">
            <a:extLst>
              <a:ext uri="{FF2B5EF4-FFF2-40B4-BE49-F238E27FC236}">
                <a16:creationId xmlns:a16="http://schemas.microsoft.com/office/drawing/2014/main" id="{B95B4D63-309F-860F-00E2-E498A62AF52C}"/>
              </a:ext>
            </a:extLst>
          </p:cNvPr>
          <p:cNvPicPr>
            <a:picLocks noChangeAspect="1"/>
          </p:cNvPicPr>
          <p:nvPr/>
        </p:nvPicPr>
        <p:blipFill rotWithShape="1">
          <a:blip r:embed="rId5"/>
          <a:srcRect t="13352"/>
          <a:stretch/>
        </p:blipFill>
        <p:spPr>
          <a:xfrm>
            <a:off x="373924" y="1311854"/>
            <a:ext cx="8686800" cy="5017934"/>
          </a:xfrm>
          <a:prstGeom prst="rect">
            <a:avLst/>
          </a:prstGeom>
          <a:ln>
            <a:noFill/>
          </a:ln>
          <a:effectLst>
            <a:softEdge rad="112500"/>
          </a:effectLst>
        </p:spPr>
      </p:pic>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373926" y="232654"/>
            <a:ext cx="9141397" cy="1079201"/>
          </a:xfrm>
        </p:spPr>
        <p:txBody>
          <a:bodyPr anchor="t">
            <a:noAutofit/>
          </a:bodyPr>
          <a:lstStyle/>
          <a:p>
            <a:pPr algn="l"/>
            <a:r>
              <a:rPr lang="en-US" sz="6600"/>
              <a:t>Why Disability Aware? </a:t>
            </a:r>
          </a:p>
        </p:txBody>
      </p:sp>
    </p:spTree>
    <p:extLst>
      <p:ext uri="{BB962C8B-B14F-4D97-AF65-F5344CB8AC3E}">
        <p14:creationId xmlns:p14="http://schemas.microsoft.com/office/powerpoint/2010/main" val="1219837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9C80F-3007-FCDE-8484-722B647931D4}"/>
              </a:ext>
              <a:ext uri="{C183D7F6-B498-43B3-948B-1728B52AA6E4}">
                <adec:decorative xmlns:adec="http://schemas.microsoft.com/office/drawing/2017/decorative" val="1"/>
              </a:ext>
            </a:extLst>
          </p:cNvPr>
          <p:cNvPicPr>
            <a:picLocks/>
          </p:cNvPicPr>
          <p:nvPr/>
        </p:nvPicPr>
        <p:blipFill rotWithShape="1">
          <a:blip r:embed="rId4"/>
          <a:srcRect l="40340" r="43717"/>
          <a:stretch/>
        </p:blipFill>
        <p:spPr>
          <a:xfrm>
            <a:off x="-130998" y="-13716"/>
            <a:ext cx="236323" cy="6885432"/>
          </a:xfrm>
          <a:prstGeom prst="rect">
            <a:avLst/>
          </a:prstGeom>
        </p:spPr>
      </p:pic>
      <p:pic>
        <p:nvPicPr>
          <p:cNvPr id="10" name="Picture 9">
            <a:extLst>
              <a:ext uri="{FF2B5EF4-FFF2-40B4-BE49-F238E27FC236}">
                <a16:creationId xmlns:a16="http://schemas.microsoft.com/office/drawing/2014/main" id="{75084B94-35C8-8BEC-3FDC-4B4A41936847}"/>
              </a:ext>
              <a:ext uri="{C183D7F6-B498-43B3-948B-1728B52AA6E4}">
                <adec:decorative xmlns:adec="http://schemas.microsoft.com/office/drawing/2017/decorative" val="1"/>
              </a:ext>
            </a:extLst>
          </p:cNvPr>
          <p:cNvPicPr>
            <a:picLocks noChangeAspect="1"/>
          </p:cNvPicPr>
          <p:nvPr/>
        </p:nvPicPr>
        <p:blipFill rotWithShape="1">
          <a:blip r:embed="rId5"/>
          <a:srcRect t="15095" b="13513"/>
          <a:stretch/>
        </p:blipFill>
        <p:spPr>
          <a:xfrm>
            <a:off x="10390869" y="4572000"/>
            <a:ext cx="1801131" cy="2286000"/>
          </a:xfrm>
          <a:prstGeom prst="rect">
            <a:avLst/>
          </a:prstGeom>
        </p:spPr>
      </p:pic>
      <p:sp>
        <p:nvSpPr>
          <p:cNvPr id="9" name="Text Placeholder 5">
            <a:extLst>
              <a:ext uri="{FF2B5EF4-FFF2-40B4-BE49-F238E27FC236}">
                <a16:creationId xmlns:a16="http://schemas.microsoft.com/office/drawing/2014/main" id="{4BFB221F-49BD-135F-6495-2E02EAA49970}"/>
              </a:ext>
            </a:extLst>
          </p:cNvPr>
          <p:cNvSpPr txBox="1">
            <a:spLocks/>
          </p:cNvSpPr>
          <p:nvPr/>
        </p:nvSpPr>
        <p:spPr>
          <a:xfrm>
            <a:off x="2205709" y="5684574"/>
            <a:ext cx="7595198" cy="906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Aft>
                <a:spcPts val="0"/>
              </a:spcAft>
              <a:buNone/>
            </a:pPr>
            <a:r>
              <a:rPr lang="en-US" sz="2000" b="1">
                <a:solidFill>
                  <a:srgbClr val="005E61"/>
                </a:solidFill>
                <a:hlinkClick r:id="rId6">
                  <a:extLst>
                    <a:ext uri="{A12FA001-AC4F-418D-AE19-62706E023703}">
                      <ahyp:hlinkClr xmlns:ahyp="http://schemas.microsoft.com/office/drawing/2018/hyperlinkcolor" val="tx"/>
                    </a:ext>
                  </a:extLst>
                </a:hlinkClick>
              </a:rPr>
              <a:t>Source: Youtube @ National Center </a:t>
            </a:r>
            <a:br>
              <a:rPr lang="en-US" sz="2000" b="1">
                <a:solidFill>
                  <a:srgbClr val="005E61"/>
                </a:solidFill>
                <a:hlinkClick r:id="rId6">
                  <a:extLst>
                    <a:ext uri="{A12FA001-AC4F-418D-AE19-62706E023703}">
                      <ahyp:hlinkClr xmlns:ahyp="http://schemas.microsoft.com/office/drawing/2018/hyperlinkcolor" val="tx"/>
                    </a:ext>
                  </a:extLst>
                </a:hlinkClick>
              </a:rPr>
            </a:br>
            <a:r>
              <a:rPr lang="en-US" sz="2000" b="1">
                <a:solidFill>
                  <a:srgbClr val="005E61"/>
                </a:solidFill>
                <a:hlinkClick r:id="rId6">
                  <a:extLst>
                    <a:ext uri="{A12FA001-AC4F-418D-AE19-62706E023703}">
                      <ahyp:hlinkClr xmlns:ahyp="http://schemas.microsoft.com/office/drawing/2018/hyperlinkcolor" val="tx"/>
                    </a:ext>
                  </a:extLst>
                </a:hlinkClick>
              </a:rPr>
              <a:t>for College Students With Disabilities</a:t>
            </a:r>
            <a:endParaRPr lang="en-US" sz="2000" b="1">
              <a:solidFill>
                <a:srgbClr val="005E61"/>
              </a:solidFill>
            </a:endParaRPr>
          </a:p>
        </p:txBody>
      </p:sp>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577126" y="266520"/>
            <a:ext cx="11238637" cy="1079201"/>
          </a:xfrm>
        </p:spPr>
        <p:txBody>
          <a:bodyPr anchor="t">
            <a:noAutofit/>
          </a:bodyPr>
          <a:lstStyle/>
          <a:p>
            <a:pPr algn="l"/>
            <a:r>
              <a:rPr lang="en-US" sz="4800"/>
              <a:t>Student Perspectives </a:t>
            </a:r>
            <a:r>
              <a:rPr lang="en-US" sz="3200"/>
              <a:t>(the “why” of our work)</a:t>
            </a:r>
            <a:endParaRPr lang="en-US" sz="4800"/>
          </a:p>
        </p:txBody>
      </p:sp>
      <p:pic>
        <p:nvPicPr>
          <p:cNvPr id="5" name="Online Media 4" descr="DREAM Video with Captions and Audio Description">
            <a:hlinkClick r:id="" action="ppaction://media"/>
            <a:extLst>
              <a:ext uri="{FF2B5EF4-FFF2-40B4-BE49-F238E27FC236}">
                <a16:creationId xmlns:a16="http://schemas.microsoft.com/office/drawing/2014/main" id="{547C4379-3C6A-1AB6-0699-2F20AE7339DE}"/>
              </a:ext>
            </a:extLst>
          </p:cNvPr>
          <p:cNvPicPr>
            <a:picLocks noRot="1" noChangeAspect="1"/>
          </p:cNvPicPr>
          <p:nvPr>
            <a:videoFile r:link="rId1"/>
          </p:nvPr>
        </p:nvPicPr>
        <p:blipFill>
          <a:blip r:embed="rId7"/>
          <a:stretch>
            <a:fillRect/>
          </a:stretch>
        </p:blipFill>
        <p:spPr>
          <a:xfrm>
            <a:off x="2325981" y="1345721"/>
            <a:ext cx="7354653" cy="4155379"/>
          </a:xfrm>
          <a:prstGeom prst="rect">
            <a:avLst/>
          </a:prstGeom>
        </p:spPr>
      </p:pic>
    </p:spTree>
    <p:extLst>
      <p:ext uri="{BB962C8B-B14F-4D97-AF65-F5344CB8AC3E}">
        <p14:creationId xmlns:p14="http://schemas.microsoft.com/office/powerpoint/2010/main" val="32112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E37A39-9467-2AF0-636C-309761A8F916}"/>
              </a:ext>
              <a:ext uri="{C183D7F6-B498-43B3-948B-1728B52AA6E4}">
                <adec:decorative xmlns:adec="http://schemas.microsoft.com/office/drawing/2017/decorative" val="1"/>
              </a:ext>
            </a:extLst>
          </p:cNvPr>
          <p:cNvPicPr>
            <a:picLocks/>
          </p:cNvPicPr>
          <p:nvPr/>
        </p:nvPicPr>
        <p:blipFill rotWithShape="1">
          <a:blip r:embed="rId3"/>
          <a:srcRect l="40340" r="43717"/>
          <a:stretch/>
        </p:blipFill>
        <p:spPr>
          <a:xfrm>
            <a:off x="-130998" y="-13716"/>
            <a:ext cx="236323" cy="6885432"/>
          </a:xfrm>
          <a:prstGeom prst="rect">
            <a:avLst/>
          </a:prstGeom>
        </p:spPr>
      </p:pic>
      <p:pic>
        <p:nvPicPr>
          <p:cNvPr id="11" name="Picture 10">
            <a:extLst>
              <a:ext uri="{FF2B5EF4-FFF2-40B4-BE49-F238E27FC236}">
                <a16:creationId xmlns:a16="http://schemas.microsoft.com/office/drawing/2014/main" id="{C85C7CAE-9143-0A6F-1AFB-CD3E3B2E1F63}"/>
              </a:ext>
              <a:ext uri="{C183D7F6-B498-43B3-948B-1728B52AA6E4}">
                <adec:decorative xmlns:adec="http://schemas.microsoft.com/office/drawing/2017/decorative" val="1"/>
              </a:ext>
            </a:extLst>
          </p:cNvPr>
          <p:cNvPicPr>
            <a:picLocks noChangeAspect="1"/>
          </p:cNvPicPr>
          <p:nvPr/>
        </p:nvPicPr>
        <p:blipFill rotWithShape="1">
          <a:blip r:embed="rId4"/>
          <a:srcRect t="15095" b="13513"/>
          <a:stretch/>
        </p:blipFill>
        <p:spPr>
          <a:xfrm>
            <a:off x="10390869" y="4572000"/>
            <a:ext cx="1801131" cy="2286000"/>
          </a:xfrm>
          <a:prstGeom prst="rect">
            <a:avLst/>
          </a:prstGeom>
        </p:spPr>
      </p:pic>
      <p:sp>
        <p:nvSpPr>
          <p:cNvPr id="8" name="TextBox 7">
            <a:extLst>
              <a:ext uri="{FF2B5EF4-FFF2-40B4-BE49-F238E27FC236}">
                <a16:creationId xmlns:a16="http://schemas.microsoft.com/office/drawing/2014/main" id="{7DE9FAA1-2D94-3C3E-98E6-47FE4780FB5F}"/>
              </a:ext>
            </a:extLst>
          </p:cNvPr>
          <p:cNvSpPr txBox="1"/>
          <p:nvPr/>
        </p:nvSpPr>
        <p:spPr>
          <a:xfrm>
            <a:off x="577126" y="1345721"/>
            <a:ext cx="9512689" cy="5136663"/>
          </a:xfrm>
          <a:prstGeom prst="rect">
            <a:avLst/>
          </a:prstGeom>
          <a:noFill/>
        </p:spPr>
        <p:txBody>
          <a:bodyPr wrap="square" lIns="91440" tIns="45720" rIns="91440" bIns="45720" rtlCol="0" anchor="t">
            <a:spAutoFit/>
          </a:bodyPr>
          <a:lstStyle/>
          <a:p>
            <a:pPr marL="365125" lvl="1" indent="-342900">
              <a:lnSpc>
                <a:spcPct val="150000"/>
              </a:lnSpc>
              <a:buFont typeface="Arial" panose="020B0604020202020204" pitchFamily="34" charset="0"/>
              <a:buChar char="•"/>
            </a:pPr>
            <a:r>
              <a:rPr lang="en-US" sz="2000" b="1">
                <a:solidFill>
                  <a:schemeClr val="bg1"/>
                </a:solidFill>
                <a:latin typeface="Arial"/>
                <a:cs typeface="Arial"/>
              </a:rPr>
              <a:t>Eliminating Employment Disparities</a:t>
            </a:r>
          </a:p>
          <a:p>
            <a:pPr marL="822325" lvl="2" indent="-342900">
              <a:lnSpc>
                <a:spcPct val="150000"/>
              </a:lnSpc>
              <a:buFont typeface="Arial" panose="020B0604020202020204" pitchFamily="34" charset="0"/>
              <a:buChar char="•"/>
            </a:pPr>
            <a:r>
              <a:rPr lang="en-US" sz="2000">
                <a:solidFill>
                  <a:schemeClr val="bg1"/>
                </a:solidFill>
                <a:latin typeface="Arial"/>
                <a:cs typeface="Arial"/>
              </a:rPr>
              <a:t>Disabled people are 3 times less likely to be employed, more likely to work fewer hours, earn lower incomes, and accumulate less wealth than their counterparts without at least one disability</a:t>
            </a:r>
            <a:r>
              <a:rPr lang="en-US" sz="1600">
                <a:solidFill>
                  <a:schemeClr val="bg1"/>
                </a:solidFill>
                <a:latin typeface="Arial"/>
                <a:cs typeface="Arial"/>
              </a:rPr>
              <a:t>. </a:t>
            </a:r>
            <a:r>
              <a:rPr lang="en-US" sz="1600" i="1">
                <a:solidFill>
                  <a:schemeClr val="bg1"/>
                </a:solidFill>
                <a:latin typeface="Arial"/>
                <a:cs typeface="Arial"/>
              </a:rPr>
              <a:t>(Center for American Progress)</a:t>
            </a:r>
            <a:br>
              <a:rPr lang="en-US" sz="2000">
                <a:cs typeface="Arial" panose="020B0604020202020204" pitchFamily="34" charset="0"/>
              </a:rPr>
            </a:br>
            <a:endParaRPr lang="en-US" sz="1000" b="1" i="0" u="none" strike="noStrike">
              <a:solidFill>
                <a:schemeClr val="bg1"/>
              </a:solidFill>
              <a:effectLst/>
              <a:cs typeface="Arial" panose="020B0604020202020204" pitchFamily="34" charset="0"/>
            </a:endParaRPr>
          </a:p>
          <a:p>
            <a:pPr marL="342900" indent="-342900">
              <a:lnSpc>
                <a:spcPct val="150000"/>
              </a:lnSpc>
              <a:buFont typeface="Arial" panose="020B0604020202020204" pitchFamily="34" charset="0"/>
              <a:buChar char="•"/>
            </a:pPr>
            <a:r>
              <a:rPr lang="en-US" sz="2000" b="1">
                <a:solidFill>
                  <a:schemeClr val="bg1"/>
                </a:solidFill>
                <a:latin typeface="Arial"/>
                <a:cs typeface="Arial"/>
              </a:rPr>
              <a:t>Protecting </a:t>
            </a:r>
            <a:r>
              <a:rPr lang="en-US" sz="2000" b="1" i="0" u="none" strike="noStrike">
                <a:solidFill>
                  <a:schemeClr val="bg1"/>
                </a:solidFill>
                <a:effectLst/>
                <a:latin typeface="Arial"/>
                <a:cs typeface="Arial"/>
              </a:rPr>
              <a:t>Mental Health/Safety</a:t>
            </a:r>
          </a:p>
          <a:p>
            <a:pPr marL="800100" lvl="1" indent="-342900">
              <a:lnSpc>
                <a:spcPct val="150000"/>
              </a:lnSpc>
              <a:buFont typeface="Arial" panose="020B0604020202020204" pitchFamily="34" charset="0"/>
              <a:buChar char="•"/>
            </a:pPr>
            <a:r>
              <a:rPr lang="en-US" sz="2000" i="0" u="none" strike="noStrike">
                <a:solidFill>
                  <a:schemeClr val="bg1"/>
                </a:solidFill>
                <a:effectLst/>
                <a:latin typeface="Arial"/>
                <a:cs typeface="Arial"/>
              </a:rPr>
              <a:t>Disabled adults report experiencing mental distress 5</a:t>
            </a:r>
            <a:r>
              <a:rPr lang="en-US" sz="2000">
                <a:solidFill>
                  <a:schemeClr val="bg1"/>
                </a:solidFill>
                <a:latin typeface="Arial"/>
                <a:cs typeface="Arial"/>
              </a:rPr>
              <a:t> times</a:t>
            </a:r>
            <a:r>
              <a:rPr lang="en-US" sz="2000" i="0" u="none" strike="noStrike">
                <a:solidFill>
                  <a:schemeClr val="bg1"/>
                </a:solidFill>
                <a:effectLst/>
                <a:latin typeface="Arial"/>
                <a:cs typeface="Arial"/>
              </a:rPr>
              <a:t> more than those without disabilities. </a:t>
            </a:r>
            <a:r>
              <a:rPr lang="en-US" sz="1600" i="1" u="none" strike="noStrike">
                <a:solidFill>
                  <a:schemeClr val="bg1"/>
                </a:solidFill>
                <a:effectLst/>
                <a:latin typeface="Arial"/>
                <a:cs typeface="Arial"/>
              </a:rPr>
              <a:t>(CDC)</a:t>
            </a:r>
          </a:p>
          <a:p>
            <a:pPr>
              <a:lnSpc>
                <a:spcPct val="150000"/>
              </a:lnSpc>
            </a:pPr>
            <a:endParaRPr lang="en-US" sz="1000" b="1" i="0" u="none" strike="noStrike">
              <a:solidFill>
                <a:schemeClr val="bg1"/>
              </a:solidFill>
              <a:effectLst/>
              <a:cs typeface="Arial" panose="020B0604020202020204" pitchFamily="34" charset="0"/>
            </a:endParaRPr>
          </a:p>
          <a:p>
            <a:pPr marL="342900" indent="-342900">
              <a:lnSpc>
                <a:spcPct val="150000"/>
              </a:lnSpc>
              <a:buFont typeface="Arial" panose="020B0604020202020204" pitchFamily="34" charset="0"/>
              <a:buChar char="•"/>
            </a:pPr>
            <a:r>
              <a:rPr lang="en-US" sz="2000" b="1" i="0" u="none" strike="noStrike">
                <a:solidFill>
                  <a:schemeClr val="bg1"/>
                </a:solidFill>
                <a:effectLst/>
                <a:latin typeface="Arial"/>
                <a:cs typeface="Arial"/>
              </a:rPr>
              <a:t>Understanding that Disability Inclusion Benefits </a:t>
            </a:r>
            <a:r>
              <a:rPr lang="en-US" sz="2000" b="1" i="0" u="sng" strike="noStrike">
                <a:solidFill>
                  <a:schemeClr val="bg1"/>
                </a:solidFill>
                <a:effectLst/>
                <a:latin typeface="Arial"/>
                <a:cs typeface="Arial"/>
              </a:rPr>
              <a:t>Everyone</a:t>
            </a:r>
          </a:p>
          <a:p>
            <a:pPr marL="800100" lvl="1" indent="-342900">
              <a:lnSpc>
                <a:spcPct val="150000"/>
              </a:lnSpc>
              <a:buFont typeface="Arial" panose="020B0604020202020204" pitchFamily="34" charset="0"/>
              <a:buChar char="•"/>
            </a:pPr>
            <a:r>
              <a:rPr lang="en-US" sz="2000" i="0" u="none" strike="noStrike">
                <a:solidFill>
                  <a:schemeClr val="bg1"/>
                </a:solidFill>
                <a:effectLst/>
                <a:latin typeface="Arial"/>
                <a:cs typeface="Arial"/>
              </a:rPr>
              <a:t>Awareness and action around disability enhances the overall experience</a:t>
            </a:r>
            <a:r>
              <a:rPr lang="en-US" sz="2000">
                <a:solidFill>
                  <a:schemeClr val="bg1"/>
                </a:solidFill>
                <a:latin typeface="Arial"/>
                <a:cs typeface="Arial"/>
              </a:rPr>
              <a:t> for all.</a:t>
            </a:r>
            <a:endParaRPr lang="en-US" sz="2000" i="0" u="none" strike="noStrike">
              <a:solidFill>
                <a:schemeClr val="bg1"/>
              </a:solidFill>
              <a:effectLst/>
              <a:latin typeface="Arial"/>
              <a:cs typeface="Arial"/>
            </a:endParaRPr>
          </a:p>
        </p:txBody>
      </p:sp>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577126" y="266520"/>
            <a:ext cx="9141397" cy="1079201"/>
          </a:xfrm>
        </p:spPr>
        <p:txBody>
          <a:bodyPr anchor="t">
            <a:noAutofit/>
          </a:bodyPr>
          <a:lstStyle/>
          <a:p>
            <a:pPr algn="l"/>
            <a:r>
              <a:rPr lang="en-US" sz="4800"/>
              <a:t>More Meaningful Motivators </a:t>
            </a:r>
          </a:p>
        </p:txBody>
      </p:sp>
    </p:spTree>
    <p:extLst>
      <p:ext uri="{BB962C8B-B14F-4D97-AF65-F5344CB8AC3E}">
        <p14:creationId xmlns:p14="http://schemas.microsoft.com/office/powerpoint/2010/main" val="3280374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389FD-B01C-D258-D5C7-C6363922A666}"/>
              </a:ext>
              <a:ext uri="{C183D7F6-B498-43B3-948B-1728B52AA6E4}">
                <adec:decorative xmlns:adec="http://schemas.microsoft.com/office/drawing/2017/decorative" val="1"/>
              </a:ext>
            </a:extLst>
          </p:cNvPr>
          <p:cNvPicPr>
            <a:picLocks/>
          </p:cNvPicPr>
          <p:nvPr/>
        </p:nvPicPr>
        <p:blipFill rotWithShape="1">
          <a:blip r:embed="rId3"/>
          <a:srcRect l="20091" t="199" r="63966" b="-199"/>
          <a:stretch/>
        </p:blipFill>
        <p:spPr>
          <a:xfrm>
            <a:off x="-130998" y="-13716"/>
            <a:ext cx="236323" cy="6885432"/>
          </a:xfrm>
          <a:prstGeom prst="rect">
            <a:avLst/>
          </a:prstGeom>
        </p:spPr>
      </p:pic>
      <p:pic>
        <p:nvPicPr>
          <p:cNvPr id="4" name="Picture 3">
            <a:extLst>
              <a:ext uri="{FF2B5EF4-FFF2-40B4-BE49-F238E27FC236}">
                <a16:creationId xmlns:a16="http://schemas.microsoft.com/office/drawing/2014/main" id="{75BC512F-CA8E-E60F-5C1E-D1E24D679572}"/>
              </a:ext>
              <a:ext uri="{C183D7F6-B498-43B3-948B-1728B52AA6E4}">
                <adec:decorative xmlns:adec="http://schemas.microsoft.com/office/drawing/2017/decorative" val="1"/>
              </a:ext>
            </a:extLst>
          </p:cNvPr>
          <p:cNvPicPr>
            <a:picLocks noChangeAspect="1"/>
          </p:cNvPicPr>
          <p:nvPr/>
        </p:nvPicPr>
        <p:blipFill rotWithShape="1">
          <a:blip r:embed="rId4"/>
          <a:srcRect t="17037" b="16790"/>
          <a:stretch/>
        </p:blipFill>
        <p:spPr>
          <a:xfrm>
            <a:off x="10312588" y="4585716"/>
            <a:ext cx="1943207" cy="2286000"/>
          </a:xfrm>
          <a:prstGeom prst="rect">
            <a:avLst/>
          </a:prstGeom>
        </p:spPr>
      </p:pic>
      <p:pic>
        <p:nvPicPr>
          <p:cNvPr id="12" name="Picture 2" descr="Text headline reads &quot;Accessible.&quot; Illustration depicts three people behind a chain link fence. All can access the view without any assistance or accommodation.">
            <a:extLst>
              <a:ext uri="{FF2B5EF4-FFF2-40B4-BE49-F238E27FC236}">
                <a16:creationId xmlns:a16="http://schemas.microsoft.com/office/drawing/2014/main" id="{5C015855-36A7-4B84-5C4C-2E8F075EAA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561" t="3154" r="4236" b="37848"/>
          <a:stretch/>
        </p:blipFill>
        <p:spPr bwMode="auto">
          <a:xfrm>
            <a:off x="621701" y="4533302"/>
            <a:ext cx="2471876" cy="2220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ext headline reads &quot;Accommodation.&quot; Illustration depicts three people behind a wall trying to access the view beyond it. One person has a clear view without accommodation. A shorter person is utilizing steps to access the view. A wheelchair user is utilizing a ramp to access the view. ">
            <a:extLst>
              <a:ext uri="{FF2B5EF4-FFF2-40B4-BE49-F238E27FC236}">
                <a16:creationId xmlns:a16="http://schemas.microsoft.com/office/drawing/2014/main" id="{2437FF3A-2B9F-C28F-23C0-A550423306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25" t="2640" r="34719" b="41003"/>
          <a:stretch/>
        </p:blipFill>
        <p:spPr bwMode="auto">
          <a:xfrm>
            <a:off x="621701" y="2324697"/>
            <a:ext cx="2994636" cy="21210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xt headline reads &quot;Inaccessible.&quot; Illustration depicts three people behind a wall trying to access the view beyond it. One person has a clear view, but two people can't see above the wall because it is built too high to accommodate their height and wheelchair use, respectively.">
            <a:extLst>
              <a:ext uri="{FF2B5EF4-FFF2-40B4-BE49-F238E27FC236}">
                <a16:creationId xmlns:a16="http://schemas.microsoft.com/office/drawing/2014/main" id="{9A86AEAE-0DC8-1F8D-2521-A2660E2457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6" t="3763" r="72231" b="37239"/>
          <a:stretch/>
        </p:blipFill>
        <p:spPr bwMode="auto">
          <a:xfrm>
            <a:off x="621701" y="104319"/>
            <a:ext cx="2471876" cy="22203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4B6C8BE-7F9F-008C-F850-EC9F5E6948A5}"/>
              </a:ext>
            </a:extLst>
          </p:cNvPr>
          <p:cNvSpPr txBox="1"/>
          <p:nvPr/>
        </p:nvSpPr>
        <p:spPr>
          <a:xfrm>
            <a:off x="3337189" y="4797105"/>
            <a:ext cx="6975399" cy="2062103"/>
          </a:xfrm>
          <a:prstGeom prst="rect">
            <a:avLst/>
          </a:prstGeom>
          <a:noFill/>
        </p:spPr>
        <p:txBody>
          <a:bodyPr wrap="square" rtlCol="0">
            <a:spAutoFit/>
          </a:bodyPr>
          <a:lstStyle/>
          <a:p>
            <a:pPr marL="342900" indent="-342900">
              <a:buFont typeface="Arial" panose="020B0604020202020204" pitchFamily="34" charset="0"/>
              <a:buChar char="•"/>
            </a:pPr>
            <a:r>
              <a:rPr lang="en-US" sz="2400" b="1">
                <a:solidFill>
                  <a:schemeClr val="bg1"/>
                </a:solidFill>
                <a:cs typeface="Arial" panose="020B0604020202020204" pitchFamily="34" charset="0"/>
              </a:rPr>
              <a:t>Inclusion: </a:t>
            </a:r>
            <a:r>
              <a:rPr lang="en-US" sz="2400">
                <a:solidFill>
                  <a:schemeClr val="bg1"/>
                </a:solidFill>
                <a:cs typeface="Arial" panose="020B0604020202020204" pitchFamily="34" charset="0"/>
              </a:rPr>
              <a:t>Everyone has access; there is no need for support / accommodation (</a:t>
            </a:r>
            <a:r>
              <a:rPr lang="en-US" sz="2400" i="1">
                <a:solidFill>
                  <a:schemeClr val="bg1"/>
                </a:solidFill>
                <a:cs typeface="Arial" panose="020B0604020202020204" pitchFamily="34" charset="0"/>
              </a:rPr>
              <a:t>thanks to universal design)</a:t>
            </a:r>
            <a:br>
              <a:rPr lang="en-US" sz="2400" i="1">
                <a:solidFill>
                  <a:schemeClr val="bg1"/>
                </a:solidFill>
                <a:cs typeface="Arial" panose="020B0604020202020204" pitchFamily="34" charset="0"/>
              </a:rPr>
            </a:br>
            <a:endParaRPr lang="en-US" sz="2400">
              <a:solidFill>
                <a:schemeClr val="bg1"/>
              </a:solidFill>
              <a:cs typeface="Arial" panose="020B0604020202020204" pitchFamily="34" charset="0"/>
            </a:endParaRPr>
          </a:p>
          <a:p>
            <a:r>
              <a:rPr lang="en-US" sz="1400" b="0" i="1" u="none" strike="noStrike">
                <a:solidFill>
                  <a:srgbClr val="222222"/>
                </a:solidFill>
                <a:effectLst/>
                <a:latin typeface="Arial" panose="020B0604020202020204" pitchFamily="34" charset="0"/>
              </a:rPr>
              <a:t>(Image by Cora Hays, 2020 – Source: University of Illinois in Chicago’s Accessibility Center – partially modified by SDCCD DSPS for training purposes)</a:t>
            </a:r>
            <a:endParaRPr lang="en-US">
              <a:solidFill>
                <a:schemeClr val="bg1"/>
              </a:solidFill>
              <a:cs typeface="Arial" panose="020B0604020202020204" pitchFamily="34" charset="0"/>
            </a:endParaRPr>
          </a:p>
        </p:txBody>
      </p:sp>
      <p:sp>
        <p:nvSpPr>
          <p:cNvPr id="15" name="TextBox 14">
            <a:extLst>
              <a:ext uri="{FF2B5EF4-FFF2-40B4-BE49-F238E27FC236}">
                <a16:creationId xmlns:a16="http://schemas.microsoft.com/office/drawing/2014/main" id="{2AB06149-EB55-B457-260F-58808AC1C9B9}"/>
              </a:ext>
            </a:extLst>
          </p:cNvPr>
          <p:cNvSpPr txBox="1"/>
          <p:nvPr/>
        </p:nvSpPr>
        <p:spPr>
          <a:xfrm>
            <a:off x="3337189" y="3004104"/>
            <a:ext cx="7891929" cy="830997"/>
          </a:xfrm>
          <a:prstGeom prst="rect">
            <a:avLst/>
          </a:prstGeom>
          <a:noFill/>
        </p:spPr>
        <p:txBody>
          <a:bodyPr wrap="square" rtlCol="0">
            <a:spAutoFit/>
          </a:bodyPr>
          <a:lstStyle/>
          <a:p>
            <a:pPr marL="365125" lvl="1" indent="-342900">
              <a:buFont typeface="Arial" panose="020B0604020202020204" pitchFamily="34" charset="0"/>
              <a:buChar char="•"/>
            </a:pPr>
            <a:r>
              <a:rPr lang="en-US" sz="2400" b="1">
                <a:solidFill>
                  <a:schemeClr val="bg1"/>
                </a:solidFill>
                <a:cs typeface="Arial" panose="020B0604020202020204" pitchFamily="34" charset="0"/>
              </a:rPr>
              <a:t>Equity: </a:t>
            </a:r>
            <a:r>
              <a:rPr lang="en-US" sz="2400">
                <a:solidFill>
                  <a:schemeClr val="bg1"/>
                </a:solidFill>
                <a:cs typeface="Arial" panose="020B0604020202020204" pitchFamily="34" charset="0"/>
              </a:rPr>
              <a:t>Individuals are given different support and accommodation to enable access.</a:t>
            </a:r>
          </a:p>
        </p:txBody>
      </p:sp>
      <p:sp>
        <p:nvSpPr>
          <p:cNvPr id="10" name="TextBox 9">
            <a:extLst>
              <a:ext uri="{FF2B5EF4-FFF2-40B4-BE49-F238E27FC236}">
                <a16:creationId xmlns:a16="http://schemas.microsoft.com/office/drawing/2014/main" id="{2B9D9120-609B-BDB0-3E96-7F098BAFD5CF}"/>
              </a:ext>
            </a:extLst>
          </p:cNvPr>
          <p:cNvSpPr txBox="1"/>
          <p:nvPr/>
        </p:nvSpPr>
        <p:spPr>
          <a:xfrm>
            <a:off x="3337189" y="882828"/>
            <a:ext cx="8113832" cy="1200329"/>
          </a:xfrm>
          <a:prstGeom prst="rect">
            <a:avLst/>
          </a:prstGeom>
          <a:noFill/>
        </p:spPr>
        <p:txBody>
          <a:bodyPr wrap="square" rtlCol="0">
            <a:spAutoFit/>
          </a:bodyPr>
          <a:lstStyle/>
          <a:p>
            <a:pPr marL="365125" lvl="1" indent="-342900">
              <a:buFont typeface="Arial" panose="020B0604020202020204" pitchFamily="34" charset="0"/>
              <a:buChar char="•"/>
            </a:pPr>
            <a:r>
              <a:rPr lang="en-US" sz="2400" b="1">
                <a:solidFill>
                  <a:schemeClr val="bg1"/>
                </a:solidFill>
                <a:cs typeface="Arial" panose="020B0604020202020204" pitchFamily="34" charset="0"/>
              </a:rPr>
              <a:t>Equality: </a:t>
            </a:r>
            <a:r>
              <a:rPr lang="en-US" sz="2400">
                <a:solidFill>
                  <a:schemeClr val="bg1"/>
                </a:solidFill>
                <a:cs typeface="Arial" panose="020B0604020202020204" pitchFamily="34" charset="0"/>
              </a:rPr>
              <a:t>Everyone receives same support, regardless of need. </a:t>
            </a:r>
            <a:r>
              <a:rPr lang="en-US" sz="2400" i="1">
                <a:solidFill>
                  <a:schemeClr val="bg1"/>
                </a:solidFill>
                <a:cs typeface="Arial" panose="020B0604020202020204" pitchFamily="34" charset="0"/>
              </a:rPr>
              <a:t>(Which can lead to inaccessible experiences and environments for some).</a:t>
            </a:r>
          </a:p>
        </p:txBody>
      </p:sp>
      <p:sp>
        <p:nvSpPr>
          <p:cNvPr id="2" name="Title 2">
            <a:extLst>
              <a:ext uri="{FF2B5EF4-FFF2-40B4-BE49-F238E27FC236}">
                <a16:creationId xmlns:a16="http://schemas.microsoft.com/office/drawing/2014/main" id="{FD6A3382-7FB1-3A55-59AD-74311E7DB2D5}"/>
              </a:ext>
            </a:extLst>
          </p:cNvPr>
          <p:cNvSpPr>
            <a:spLocks noGrp="1"/>
          </p:cNvSpPr>
          <p:nvPr>
            <p:ph type="title"/>
          </p:nvPr>
        </p:nvSpPr>
        <p:spPr>
          <a:xfrm>
            <a:off x="3478588" y="104319"/>
            <a:ext cx="8229600" cy="778509"/>
          </a:xfrm>
        </p:spPr>
        <p:txBody>
          <a:bodyPr anchor="t">
            <a:noAutofit/>
          </a:bodyPr>
          <a:lstStyle/>
          <a:p>
            <a:r>
              <a:rPr lang="en-US" dirty="0">
                <a:latin typeface="Arial"/>
                <a:cs typeface="Arial"/>
              </a:rPr>
              <a:t>Design with All Students in Mind</a:t>
            </a:r>
            <a:endParaRPr lang="en-US" dirty="0"/>
          </a:p>
        </p:txBody>
      </p:sp>
    </p:spTree>
    <p:extLst>
      <p:ext uri="{BB962C8B-B14F-4D97-AF65-F5344CB8AC3E}">
        <p14:creationId xmlns:p14="http://schemas.microsoft.com/office/powerpoint/2010/main" val="241146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389FD-B01C-D258-D5C7-C6363922A666}"/>
              </a:ext>
              <a:ext uri="{C183D7F6-B498-43B3-948B-1728B52AA6E4}">
                <adec:decorative xmlns:adec="http://schemas.microsoft.com/office/drawing/2017/decorative" val="1"/>
              </a:ext>
            </a:extLst>
          </p:cNvPr>
          <p:cNvPicPr>
            <a:picLocks/>
          </p:cNvPicPr>
          <p:nvPr/>
        </p:nvPicPr>
        <p:blipFill rotWithShape="1">
          <a:blip r:embed="rId3"/>
          <a:srcRect l="20091" t="199" r="63966" b="-199"/>
          <a:stretch/>
        </p:blipFill>
        <p:spPr>
          <a:xfrm>
            <a:off x="-130998" y="-13716"/>
            <a:ext cx="236323" cy="6885432"/>
          </a:xfrm>
          <a:prstGeom prst="rect">
            <a:avLst/>
          </a:prstGeom>
        </p:spPr>
      </p:pic>
      <p:pic>
        <p:nvPicPr>
          <p:cNvPr id="8" name="Picture 7">
            <a:extLst>
              <a:ext uri="{FF2B5EF4-FFF2-40B4-BE49-F238E27FC236}">
                <a16:creationId xmlns:a16="http://schemas.microsoft.com/office/drawing/2014/main" id="{7AADBACD-BD40-82DC-9CB8-E1764BE34825}"/>
              </a:ext>
              <a:ext uri="{C183D7F6-B498-43B3-948B-1728B52AA6E4}">
                <adec:decorative xmlns:adec="http://schemas.microsoft.com/office/drawing/2017/decorative" val="1"/>
              </a:ext>
            </a:extLst>
          </p:cNvPr>
          <p:cNvPicPr>
            <a:picLocks noChangeAspect="1"/>
          </p:cNvPicPr>
          <p:nvPr/>
        </p:nvPicPr>
        <p:blipFill rotWithShape="1">
          <a:blip r:embed="rId4"/>
          <a:srcRect t="17037" b="16790"/>
          <a:stretch/>
        </p:blipFill>
        <p:spPr>
          <a:xfrm>
            <a:off x="10312588" y="4585716"/>
            <a:ext cx="1943207" cy="2286000"/>
          </a:xfrm>
          <a:prstGeom prst="rect">
            <a:avLst/>
          </a:prstGeom>
        </p:spPr>
      </p:pic>
      <p:sp>
        <p:nvSpPr>
          <p:cNvPr id="6" name="TextBox 5">
            <a:extLst>
              <a:ext uri="{FF2B5EF4-FFF2-40B4-BE49-F238E27FC236}">
                <a16:creationId xmlns:a16="http://schemas.microsoft.com/office/drawing/2014/main" id="{D78853A3-1B7F-0427-0561-A63C19D9FEA8}"/>
              </a:ext>
            </a:extLst>
          </p:cNvPr>
          <p:cNvSpPr txBox="1"/>
          <p:nvPr/>
        </p:nvSpPr>
        <p:spPr>
          <a:xfrm>
            <a:off x="577126" y="1390359"/>
            <a:ext cx="11037748" cy="4616648"/>
          </a:xfrm>
          <a:prstGeom prst="rect">
            <a:avLst/>
          </a:prstGeom>
          <a:noFill/>
        </p:spPr>
        <p:txBody>
          <a:bodyPr wrap="square" lIns="91440" tIns="45720" rIns="91440" bIns="45720" rtlCol="0" anchor="t">
            <a:spAutoFit/>
          </a:bodyPr>
          <a:lstStyle/>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Disability Glossary: Ableism, </a:t>
            </a:r>
            <a:r>
              <a:rPr lang="en-US" sz="2000" b="1" dirty="0" err="1">
                <a:solidFill>
                  <a:schemeClr val="bg1"/>
                </a:solidFill>
                <a:latin typeface="Arial"/>
                <a:cs typeface="Arial"/>
              </a:rPr>
              <a:t>Microagression</a:t>
            </a:r>
            <a:r>
              <a:rPr lang="en-US" sz="2000" b="1" dirty="0">
                <a:solidFill>
                  <a:schemeClr val="bg1"/>
                </a:solidFill>
                <a:latin typeface="Arial"/>
                <a:cs typeface="Arial"/>
              </a:rPr>
              <a:t>, Impact &gt; Intent, Implicit Bias, </a:t>
            </a: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Medical Model v. Social Model of Disability</a:t>
            </a:r>
            <a:endParaRPr lang="en-US" sz="2000" b="1" i="0" u="none" strike="noStrike">
              <a:solidFill>
                <a:schemeClr val="bg1"/>
              </a:solidFill>
              <a:effectLst/>
              <a:cs typeface="Arial" panose="020B0604020202020204" pitchFamily="34" charset="0"/>
            </a:endParaRP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Person First v. Identity First Language</a:t>
            </a: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How to Connect Students with DSPS </a:t>
            </a: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Role-Play Activities </a:t>
            </a: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More Disability Facts &amp; Myths</a:t>
            </a: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Spoon Theory Exercise</a:t>
            </a: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Actionable Steps for Inclusive Practices for your Class, Department &amp; Services</a:t>
            </a:r>
          </a:p>
          <a:p>
            <a:pPr marL="365125" lvl="1" indent="-342900">
              <a:lnSpc>
                <a:spcPct val="150000"/>
              </a:lnSpc>
              <a:buFont typeface="Arial" panose="020B0604020202020204" pitchFamily="34" charset="0"/>
              <a:buChar char="•"/>
            </a:pPr>
            <a:r>
              <a:rPr lang="en-US" sz="2000" b="1" dirty="0">
                <a:solidFill>
                  <a:schemeClr val="bg1"/>
                </a:solidFill>
                <a:latin typeface="Arial"/>
                <a:cs typeface="Arial"/>
              </a:rPr>
              <a:t>And SOOO MUCH MORE! </a:t>
            </a:r>
          </a:p>
          <a:p>
            <a:endParaRPr lang="en-US" sz="2400" b="1" i="0" u="none" strike="noStrike" dirty="0">
              <a:solidFill>
                <a:schemeClr val="bg1"/>
              </a:solidFill>
              <a:effectLst/>
              <a:cs typeface="Arial" panose="020B0604020202020204" pitchFamily="34" charset="0"/>
            </a:endParaRPr>
          </a:p>
        </p:txBody>
      </p:sp>
      <p:sp>
        <p:nvSpPr>
          <p:cNvPr id="5" name="Title 2">
            <a:extLst>
              <a:ext uri="{FF2B5EF4-FFF2-40B4-BE49-F238E27FC236}">
                <a16:creationId xmlns:a16="http://schemas.microsoft.com/office/drawing/2014/main" id="{5F78A824-BFDA-A3EB-B967-DFFB32EE424F}"/>
              </a:ext>
            </a:extLst>
          </p:cNvPr>
          <p:cNvSpPr>
            <a:spLocks noGrp="1"/>
          </p:cNvSpPr>
          <p:nvPr>
            <p:ph type="title"/>
          </p:nvPr>
        </p:nvSpPr>
        <p:spPr>
          <a:xfrm>
            <a:off x="577126" y="266520"/>
            <a:ext cx="10340277" cy="1079201"/>
          </a:xfrm>
        </p:spPr>
        <p:txBody>
          <a:bodyPr anchor="t">
            <a:noAutofit/>
          </a:bodyPr>
          <a:lstStyle/>
          <a:p>
            <a:r>
              <a:rPr lang="en-US" sz="4800" dirty="0">
                <a:latin typeface="Arial"/>
                <a:cs typeface="Arial"/>
              </a:rPr>
              <a:t>More Topics Covered in Training</a:t>
            </a:r>
            <a:endParaRPr lang="en-US" sz="4800" dirty="0"/>
          </a:p>
        </p:txBody>
      </p:sp>
    </p:spTree>
    <p:extLst>
      <p:ext uri="{BB962C8B-B14F-4D97-AF65-F5344CB8AC3E}">
        <p14:creationId xmlns:p14="http://schemas.microsoft.com/office/powerpoint/2010/main" val="618048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FD90C-DAFF-FF80-51E6-4AFE51F3892A}"/>
              </a:ext>
              <a:ext uri="{C183D7F6-B498-43B3-948B-1728B52AA6E4}">
                <adec:decorative xmlns:adec="http://schemas.microsoft.com/office/drawing/2017/decorative" val="1"/>
              </a:ext>
            </a:extLst>
          </p:cNvPr>
          <p:cNvPicPr>
            <a:picLocks noChangeAspect="1"/>
          </p:cNvPicPr>
          <p:nvPr/>
        </p:nvPicPr>
        <p:blipFill rotWithShape="1">
          <a:blip r:embed="rId3"/>
          <a:srcRect r="90257"/>
          <a:stretch/>
        </p:blipFill>
        <p:spPr>
          <a:xfrm>
            <a:off x="0" y="0"/>
            <a:ext cx="264695" cy="6885432"/>
          </a:xfrm>
          <a:prstGeom prst="rect">
            <a:avLst/>
          </a:prstGeom>
        </p:spPr>
      </p:pic>
      <p:pic>
        <p:nvPicPr>
          <p:cNvPr id="4" name="Picture 3">
            <a:extLst>
              <a:ext uri="{FF2B5EF4-FFF2-40B4-BE49-F238E27FC236}">
                <a16:creationId xmlns:a16="http://schemas.microsoft.com/office/drawing/2014/main" id="{11DABDC6-1367-D59D-B5FE-146821158A22}"/>
              </a:ext>
              <a:ext uri="{C183D7F6-B498-43B3-948B-1728B52AA6E4}">
                <adec:decorative xmlns:adec="http://schemas.microsoft.com/office/drawing/2017/decorative" val="1"/>
              </a:ext>
            </a:extLst>
          </p:cNvPr>
          <p:cNvPicPr>
            <a:picLocks noChangeAspect="1"/>
          </p:cNvPicPr>
          <p:nvPr/>
        </p:nvPicPr>
        <p:blipFill rotWithShape="1">
          <a:blip r:embed="rId4"/>
          <a:srcRect t="17353" b="18677"/>
          <a:stretch/>
        </p:blipFill>
        <p:spPr>
          <a:xfrm>
            <a:off x="10273554" y="4612746"/>
            <a:ext cx="2010112" cy="2286000"/>
          </a:xfrm>
          <a:prstGeom prst="rect">
            <a:avLst/>
          </a:prstGeom>
        </p:spPr>
      </p:pic>
      <p:sp>
        <p:nvSpPr>
          <p:cNvPr id="5" name="Title 4">
            <a:extLst>
              <a:ext uri="{FF2B5EF4-FFF2-40B4-BE49-F238E27FC236}">
                <a16:creationId xmlns:a16="http://schemas.microsoft.com/office/drawing/2014/main" id="{144B15D3-E009-A981-D789-F789FE759A8D}"/>
              </a:ext>
            </a:extLst>
          </p:cNvPr>
          <p:cNvSpPr>
            <a:spLocks noGrp="1"/>
          </p:cNvSpPr>
          <p:nvPr>
            <p:ph type="title"/>
          </p:nvPr>
        </p:nvSpPr>
        <p:spPr>
          <a:xfrm>
            <a:off x="762000" y="387715"/>
            <a:ext cx="10995560" cy="1189038"/>
          </a:xfrm>
        </p:spPr>
        <p:txBody>
          <a:bodyPr>
            <a:normAutofit/>
          </a:bodyPr>
          <a:lstStyle/>
          <a:p>
            <a:r>
              <a:rPr lang="en-US" sz="4800">
                <a:latin typeface="Arial"/>
                <a:cs typeface="Arial"/>
              </a:rPr>
              <a:t>Myth or Fact </a:t>
            </a:r>
            <a:endParaRPr lang="en-US" sz="4800">
              <a:cs typeface="Arial"/>
            </a:endParaRPr>
          </a:p>
        </p:txBody>
      </p:sp>
      <p:sp>
        <p:nvSpPr>
          <p:cNvPr id="7" name="Text Placeholder 6">
            <a:extLst>
              <a:ext uri="{FF2B5EF4-FFF2-40B4-BE49-F238E27FC236}">
                <a16:creationId xmlns:a16="http://schemas.microsoft.com/office/drawing/2014/main" id="{B61272FD-BCE7-39EC-8427-0EE5A4455A91}"/>
              </a:ext>
            </a:extLst>
          </p:cNvPr>
          <p:cNvSpPr>
            <a:spLocks noGrp="1"/>
          </p:cNvSpPr>
          <p:nvPr>
            <p:ph type="body" sz="quarter" idx="11"/>
          </p:nvPr>
        </p:nvSpPr>
        <p:spPr>
          <a:xfrm>
            <a:off x="762000" y="1905000"/>
            <a:ext cx="11006070" cy="4789867"/>
          </a:xfrm>
        </p:spPr>
        <p:txBody>
          <a:bodyPr vert="horz" lIns="91440" tIns="45720" rIns="91440" bIns="45720" rtlCol="0" anchor="t">
            <a:noAutofit/>
          </a:bodyPr>
          <a:lstStyle/>
          <a:p>
            <a:pPr marL="285750" indent="-285750">
              <a:buFont typeface="Arial"/>
              <a:buChar char="•"/>
            </a:pPr>
            <a:endParaRPr lang="en-US" sz="2000" b="0">
              <a:latin typeface="Arial"/>
              <a:cs typeface="Arial"/>
            </a:endParaRPr>
          </a:p>
        </p:txBody>
      </p:sp>
      <p:sp>
        <p:nvSpPr>
          <p:cNvPr id="2" name="Rectangle: Rounded Corners 1">
            <a:extLst>
              <a:ext uri="{FF2B5EF4-FFF2-40B4-BE49-F238E27FC236}">
                <a16:creationId xmlns:a16="http://schemas.microsoft.com/office/drawing/2014/main" id="{241CF523-DC43-0819-6BA9-1DAABF83FC7A}"/>
              </a:ext>
            </a:extLst>
          </p:cNvPr>
          <p:cNvSpPr/>
          <p:nvPr/>
        </p:nvSpPr>
        <p:spPr>
          <a:xfrm>
            <a:off x="762000" y="1904999"/>
            <a:ext cx="11006070" cy="4789867"/>
          </a:xfrm>
          <a:prstGeom prst="roundRect">
            <a:avLst/>
          </a:prstGeom>
          <a:solidFill>
            <a:schemeClr val="accent2">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sz="2400" b="1">
                <a:solidFill>
                  <a:srgbClr val="000000"/>
                </a:solidFill>
                <a:latin typeface="Arial"/>
                <a:cs typeface="Arial"/>
              </a:rPr>
              <a:t>Myth or Fact: </a:t>
            </a:r>
            <a:r>
              <a:rPr lang="en-US" sz="2400">
                <a:solidFill>
                  <a:srgbClr val="000000"/>
                </a:solidFill>
                <a:ea typeface="+mn-lt"/>
                <a:cs typeface="+mn-lt"/>
              </a:rPr>
              <a:t>Every SDCCD student with a disability is enrolled in DSPS services.</a:t>
            </a:r>
            <a:endParaRPr lang="en-US" sz="2400">
              <a:solidFill>
                <a:srgbClr val="FFFFFF"/>
              </a:solidFill>
              <a:ea typeface="+mn-lt"/>
              <a:cs typeface="+mn-lt"/>
            </a:endParaRPr>
          </a:p>
          <a:p>
            <a:pPr>
              <a:buFont typeface="Arial"/>
              <a:buChar char="•"/>
            </a:pPr>
            <a:endParaRPr lang="en-US" sz="2400"/>
          </a:p>
        </p:txBody>
      </p:sp>
    </p:spTree>
    <p:extLst>
      <p:ext uri="{BB962C8B-B14F-4D97-AF65-F5344CB8AC3E}">
        <p14:creationId xmlns:p14="http://schemas.microsoft.com/office/powerpoint/2010/main" val="2421207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389FD-B01C-D258-D5C7-C6363922A666}"/>
              </a:ext>
              <a:ext uri="{C183D7F6-B498-43B3-948B-1728B52AA6E4}">
                <adec:decorative xmlns:adec="http://schemas.microsoft.com/office/drawing/2017/decorative" val="1"/>
              </a:ext>
            </a:extLst>
          </p:cNvPr>
          <p:cNvPicPr>
            <a:picLocks/>
          </p:cNvPicPr>
          <p:nvPr/>
        </p:nvPicPr>
        <p:blipFill rotWithShape="1">
          <a:blip r:embed="rId4"/>
          <a:srcRect l="20091" t="199" r="63966" b="-199"/>
          <a:stretch/>
        </p:blipFill>
        <p:spPr>
          <a:xfrm>
            <a:off x="-130998" y="-13716"/>
            <a:ext cx="236323" cy="6885432"/>
          </a:xfrm>
          <a:prstGeom prst="rect">
            <a:avLst/>
          </a:prstGeom>
        </p:spPr>
      </p:pic>
      <p:pic>
        <p:nvPicPr>
          <p:cNvPr id="4" name="Picture 3">
            <a:extLst>
              <a:ext uri="{FF2B5EF4-FFF2-40B4-BE49-F238E27FC236}">
                <a16:creationId xmlns:a16="http://schemas.microsoft.com/office/drawing/2014/main" id="{75BC512F-CA8E-E60F-5C1E-D1E24D679572}"/>
              </a:ext>
              <a:ext uri="{C183D7F6-B498-43B3-948B-1728B52AA6E4}">
                <adec:decorative xmlns:adec="http://schemas.microsoft.com/office/drawing/2017/decorative" val="1"/>
              </a:ext>
            </a:extLst>
          </p:cNvPr>
          <p:cNvPicPr>
            <a:picLocks noChangeAspect="1"/>
          </p:cNvPicPr>
          <p:nvPr/>
        </p:nvPicPr>
        <p:blipFill rotWithShape="1">
          <a:blip r:embed="rId5"/>
          <a:srcRect t="17037" b="16790"/>
          <a:stretch/>
        </p:blipFill>
        <p:spPr>
          <a:xfrm>
            <a:off x="10312588" y="4585716"/>
            <a:ext cx="1943207" cy="2286000"/>
          </a:xfrm>
          <a:prstGeom prst="rect">
            <a:avLst/>
          </a:prstGeom>
        </p:spPr>
      </p:pic>
      <p:sp>
        <p:nvSpPr>
          <p:cNvPr id="7" name="Text Placeholder 5">
            <a:extLst>
              <a:ext uri="{FF2B5EF4-FFF2-40B4-BE49-F238E27FC236}">
                <a16:creationId xmlns:a16="http://schemas.microsoft.com/office/drawing/2014/main" id="{E7A54EF1-871C-CEE7-E858-FD77D878D1E5}"/>
              </a:ext>
            </a:extLst>
          </p:cNvPr>
          <p:cNvSpPr txBox="1">
            <a:spLocks/>
          </p:cNvSpPr>
          <p:nvPr/>
        </p:nvSpPr>
        <p:spPr>
          <a:xfrm>
            <a:off x="2205709" y="5684575"/>
            <a:ext cx="7595198" cy="5293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Aft>
                <a:spcPts val="0"/>
              </a:spcAft>
              <a:buNone/>
            </a:pPr>
            <a:r>
              <a:rPr lang="en-US" sz="2000" b="1">
                <a:solidFill>
                  <a:srgbClr val="005E61"/>
                </a:solidFill>
                <a:hlinkClick r:id="rId6">
                  <a:extLst>
                    <a:ext uri="{A12FA001-AC4F-418D-AE19-62706E023703}">
                      <ahyp:hlinkClr xmlns:ahyp="http://schemas.microsoft.com/office/drawing/2018/hyperlinkcolor" val="tx"/>
                    </a:ext>
                  </a:extLst>
                </a:hlinkClick>
              </a:rPr>
              <a:t>Source: Coor Down</a:t>
            </a:r>
            <a:endParaRPr lang="en-US" sz="2000" b="1">
              <a:solidFill>
                <a:srgbClr val="005E61"/>
              </a:solidFill>
            </a:endParaRPr>
          </a:p>
        </p:txBody>
      </p:sp>
      <p:sp>
        <p:nvSpPr>
          <p:cNvPr id="5" name="Title 2">
            <a:extLst>
              <a:ext uri="{FF2B5EF4-FFF2-40B4-BE49-F238E27FC236}">
                <a16:creationId xmlns:a16="http://schemas.microsoft.com/office/drawing/2014/main" id="{5F78A824-BFDA-A3EB-B967-DFFB32EE424F}"/>
              </a:ext>
            </a:extLst>
          </p:cNvPr>
          <p:cNvSpPr>
            <a:spLocks noGrp="1"/>
          </p:cNvSpPr>
          <p:nvPr>
            <p:ph type="title"/>
          </p:nvPr>
        </p:nvSpPr>
        <p:spPr>
          <a:xfrm>
            <a:off x="105325" y="266520"/>
            <a:ext cx="12086675" cy="1079201"/>
          </a:xfrm>
        </p:spPr>
        <p:txBody>
          <a:bodyPr anchor="t">
            <a:noAutofit/>
          </a:bodyPr>
          <a:lstStyle/>
          <a:p>
            <a:pPr algn="ctr"/>
            <a:r>
              <a:rPr lang="en-US" sz="4800"/>
              <a:t>“Not Special Needs”</a:t>
            </a:r>
          </a:p>
        </p:txBody>
      </p:sp>
      <p:pic>
        <p:nvPicPr>
          <p:cNvPr id="2" name="Online Media 1" descr="NOT SPECIAL NEEDS | March 21 – World Down Syndrome Day | #NotSpecialNeeds">
            <a:hlinkClick r:id="" action="ppaction://media"/>
            <a:extLst>
              <a:ext uri="{FF2B5EF4-FFF2-40B4-BE49-F238E27FC236}">
                <a16:creationId xmlns:a16="http://schemas.microsoft.com/office/drawing/2014/main" id="{E4FB98F9-6853-D51A-FC34-1A77CAF73CD7}"/>
              </a:ext>
            </a:extLst>
          </p:cNvPr>
          <p:cNvPicPr>
            <a:picLocks noRot="1" noChangeAspect="1"/>
          </p:cNvPicPr>
          <p:nvPr>
            <a:videoFile r:link="rId1"/>
          </p:nvPr>
        </p:nvPicPr>
        <p:blipFill>
          <a:blip r:embed="rId7"/>
          <a:stretch>
            <a:fillRect/>
          </a:stretch>
        </p:blipFill>
        <p:spPr>
          <a:xfrm>
            <a:off x="2443755" y="1335727"/>
            <a:ext cx="7409814" cy="4186545"/>
          </a:xfrm>
          <a:prstGeom prst="rect">
            <a:avLst/>
          </a:prstGeom>
        </p:spPr>
      </p:pic>
    </p:spTree>
    <p:extLst>
      <p:ext uri="{BB962C8B-B14F-4D97-AF65-F5344CB8AC3E}">
        <p14:creationId xmlns:p14="http://schemas.microsoft.com/office/powerpoint/2010/main" val="2042489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C3B154-1B09-FAE0-5CA0-93B1DFC9C23E}"/>
              </a:ext>
              <a:ext uri="{C183D7F6-B498-43B3-948B-1728B52AA6E4}">
                <adec:decorative xmlns:adec="http://schemas.microsoft.com/office/drawing/2017/decorative" val="1"/>
              </a:ext>
            </a:extLst>
          </p:cNvPr>
          <p:cNvPicPr>
            <a:picLocks noChangeAspect="1"/>
          </p:cNvPicPr>
          <p:nvPr/>
        </p:nvPicPr>
        <p:blipFill rotWithShape="1">
          <a:blip r:embed="rId4"/>
          <a:srcRect l="40761" t="74" r="43296" b="-74"/>
          <a:stretch/>
        </p:blipFill>
        <p:spPr>
          <a:xfrm rot="5400000">
            <a:off x="5969946" y="635947"/>
            <a:ext cx="236323" cy="12207785"/>
          </a:xfrm>
          <a:prstGeom prst="rect">
            <a:avLst/>
          </a:prstGeom>
        </p:spPr>
      </p:pic>
      <p:pic>
        <p:nvPicPr>
          <p:cNvPr id="14" name="Picture 13">
            <a:extLst>
              <a:ext uri="{FF2B5EF4-FFF2-40B4-BE49-F238E27FC236}">
                <a16:creationId xmlns:a16="http://schemas.microsoft.com/office/drawing/2014/main" id="{A8FFA83E-CBBA-30C7-675F-714033513FBC}"/>
              </a:ext>
              <a:ext uri="{C183D7F6-B498-43B3-948B-1728B52AA6E4}">
                <adec:decorative xmlns:adec="http://schemas.microsoft.com/office/drawing/2017/decorative" val="1"/>
              </a:ext>
            </a:extLst>
          </p:cNvPr>
          <p:cNvPicPr>
            <a:picLocks noChangeAspect="1"/>
          </p:cNvPicPr>
          <p:nvPr/>
        </p:nvPicPr>
        <p:blipFill rotWithShape="1">
          <a:blip r:embed="rId5"/>
          <a:srcRect t="6174" b="5260"/>
          <a:stretch/>
        </p:blipFill>
        <p:spPr>
          <a:xfrm>
            <a:off x="9908765" y="0"/>
            <a:ext cx="2322991" cy="3657600"/>
          </a:xfrm>
          <a:prstGeom prst="rect">
            <a:avLst/>
          </a:prstGeom>
        </p:spPr>
      </p:pic>
      <p:sp>
        <p:nvSpPr>
          <p:cNvPr id="9" name="Text Placeholder 5">
            <a:extLst>
              <a:ext uri="{FF2B5EF4-FFF2-40B4-BE49-F238E27FC236}">
                <a16:creationId xmlns:a16="http://schemas.microsoft.com/office/drawing/2014/main" id="{4FF45E7F-AECA-0C00-CA94-E0319907FDFA}"/>
              </a:ext>
            </a:extLst>
          </p:cNvPr>
          <p:cNvSpPr txBox="1">
            <a:spLocks/>
          </p:cNvSpPr>
          <p:nvPr/>
        </p:nvSpPr>
        <p:spPr>
          <a:xfrm>
            <a:off x="2205709" y="5684575"/>
            <a:ext cx="7595198" cy="5293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Aft>
                <a:spcPts val="0"/>
              </a:spcAft>
              <a:buNone/>
            </a:pPr>
            <a:r>
              <a:rPr lang="en-US" sz="2000" b="1">
                <a:solidFill>
                  <a:srgbClr val="005E61"/>
                </a:solidFill>
                <a:latin typeface="Arial"/>
                <a:cs typeface="Arial"/>
                <a:hlinkClick r:id="rId6">
                  <a:extLst>
                    <a:ext uri="{A12FA001-AC4F-418D-AE19-62706E023703}">
                      <ahyp:hlinkClr xmlns:ahyp="http://schemas.microsoft.com/office/drawing/2018/hyperlinkcolor" val="tx"/>
                    </a:ext>
                  </a:extLst>
                </a:hlinkClick>
              </a:rPr>
              <a:t>Source: HTC San Diego Mesa College</a:t>
            </a:r>
            <a:r>
              <a:rPr lang="en-US" sz="2000" b="1">
                <a:solidFill>
                  <a:srgbClr val="005E61"/>
                </a:solidFill>
                <a:latin typeface="Arial"/>
                <a:cs typeface="Arial"/>
              </a:rPr>
              <a:t> </a:t>
            </a:r>
            <a:endParaRPr lang="en-US" sz="2000" b="1">
              <a:solidFill>
                <a:srgbClr val="005E61"/>
              </a:solidFill>
            </a:endParaRPr>
          </a:p>
        </p:txBody>
      </p:sp>
      <p:sp>
        <p:nvSpPr>
          <p:cNvPr id="2" name="Title 2">
            <a:extLst>
              <a:ext uri="{FF2B5EF4-FFF2-40B4-BE49-F238E27FC236}">
                <a16:creationId xmlns:a16="http://schemas.microsoft.com/office/drawing/2014/main" id="{01A26347-1924-0344-14D6-51BD848A13A5}"/>
              </a:ext>
            </a:extLst>
          </p:cNvPr>
          <p:cNvSpPr>
            <a:spLocks noGrp="1"/>
          </p:cNvSpPr>
          <p:nvPr>
            <p:ph type="title"/>
          </p:nvPr>
        </p:nvSpPr>
        <p:spPr>
          <a:xfrm>
            <a:off x="577126" y="118996"/>
            <a:ext cx="11238637" cy="1079201"/>
          </a:xfrm>
        </p:spPr>
        <p:txBody>
          <a:bodyPr anchor="t">
            <a:noAutofit/>
          </a:bodyPr>
          <a:lstStyle/>
          <a:p>
            <a:pPr algn="l"/>
            <a:r>
              <a:rPr lang="en-US" sz="6600">
                <a:latin typeface="Arial"/>
                <a:cs typeface="Arial"/>
              </a:rPr>
              <a:t>Mesa DSPS Students</a:t>
            </a:r>
            <a:endParaRPr lang="en-US"/>
          </a:p>
        </p:txBody>
      </p:sp>
      <p:pic>
        <p:nvPicPr>
          <p:cNvPr id="4" name="Online Media 3" title="Testimonals 3.mp4">
            <a:hlinkClick r:id="" action="ppaction://media"/>
            <a:extLst>
              <a:ext uri="{FF2B5EF4-FFF2-40B4-BE49-F238E27FC236}">
                <a16:creationId xmlns:a16="http://schemas.microsoft.com/office/drawing/2014/main" id="{1509B4DD-DA35-04EF-0356-E816CBD45AE6}"/>
              </a:ext>
            </a:extLst>
          </p:cNvPr>
          <p:cNvPicPr>
            <a:picLocks noRot="1" noChangeAspect="1"/>
          </p:cNvPicPr>
          <p:nvPr>
            <a:videoFile r:link="rId1"/>
          </p:nvPr>
        </p:nvPicPr>
        <p:blipFill>
          <a:blip r:embed="rId7"/>
          <a:stretch>
            <a:fillRect/>
          </a:stretch>
        </p:blipFill>
        <p:spPr>
          <a:xfrm>
            <a:off x="2279152" y="1467475"/>
            <a:ext cx="6886074" cy="3922295"/>
          </a:xfrm>
          <a:prstGeom prst="rect">
            <a:avLst/>
          </a:prstGeom>
        </p:spPr>
      </p:pic>
    </p:spTree>
    <p:extLst>
      <p:ext uri="{BB962C8B-B14F-4D97-AF65-F5344CB8AC3E}">
        <p14:creationId xmlns:p14="http://schemas.microsoft.com/office/powerpoint/2010/main" val="4029830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FD90C-DAFF-FF80-51E6-4AFE51F3892A}"/>
              </a:ext>
              <a:ext uri="{C183D7F6-B498-43B3-948B-1728B52AA6E4}">
                <adec:decorative xmlns:adec="http://schemas.microsoft.com/office/drawing/2017/decorative" val="1"/>
              </a:ext>
            </a:extLst>
          </p:cNvPr>
          <p:cNvPicPr>
            <a:picLocks noChangeAspect="1"/>
          </p:cNvPicPr>
          <p:nvPr/>
        </p:nvPicPr>
        <p:blipFill rotWithShape="1">
          <a:blip r:embed="rId3"/>
          <a:srcRect r="90257"/>
          <a:stretch/>
        </p:blipFill>
        <p:spPr>
          <a:xfrm>
            <a:off x="0" y="0"/>
            <a:ext cx="264695" cy="6885432"/>
          </a:xfrm>
          <a:prstGeom prst="rect">
            <a:avLst/>
          </a:prstGeom>
        </p:spPr>
      </p:pic>
      <p:pic>
        <p:nvPicPr>
          <p:cNvPr id="4" name="Picture 3">
            <a:extLst>
              <a:ext uri="{FF2B5EF4-FFF2-40B4-BE49-F238E27FC236}">
                <a16:creationId xmlns:a16="http://schemas.microsoft.com/office/drawing/2014/main" id="{11DABDC6-1367-D59D-B5FE-146821158A22}"/>
              </a:ext>
              <a:ext uri="{C183D7F6-B498-43B3-948B-1728B52AA6E4}">
                <adec:decorative xmlns:adec="http://schemas.microsoft.com/office/drawing/2017/decorative" val="1"/>
              </a:ext>
            </a:extLst>
          </p:cNvPr>
          <p:cNvPicPr>
            <a:picLocks noChangeAspect="1"/>
          </p:cNvPicPr>
          <p:nvPr/>
        </p:nvPicPr>
        <p:blipFill rotWithShape="1">
          <a:blip r:embed="rId4"/>
          <a:srcRect t="17353" b="18677"/>
          <a:stretch/>
        </p:blipFill>
        <p:spPr>
          <a:xfrm>
            <a:off x="10273554" y="4612746"/>
            <a:ext cx="2010112" cy="2286000"/>
          </a:xfrm>
          <a:prstGeom prst="rect">
            <a:avLst/>
          </a:prstGeom>
        </p:spPr>
      </p:pic>
      <p:sp>
        <p:nvSpPr>
          <p:cNvPr id="2" name="Text Placeholder 1">
            <a:extLst>
              <a:ext uri="{FF2B5EF4-FFF2-40B4-BE49-F238E27FC236}">
                <a16:creationId xmlns:a16="http://schemas.microsoft.com/office/drawing/2014/main" id="{07599894-264C-AB71-75FD-1C186A7161BF}"/>
              </a:ext>
            </a:extLst>
          </p:cNvPr>
          <p:cNvSpPr>
            <a:spLocks noGrp="1"/>
          </p:cNvSpPr>
          <p:nvPr>
            <p:ph type="body" sz="quarter" idx="11"/>
          </p:nvPr>
        </p:nvSpPr>
        <p:spPr>
          <a:xfrm>
            <a:off x="761999" y="1576753"/>
            <a:ext cx="10296526" cy="4893532"/>
          </a:xfrm>
        </p:spPr>
        <p:txBody>
          <a:bodyPr vert="horz" lIns="91440" tIns="45720" rIns="91440" bIns="45720" rtlCol="0" anchor="t">
            <a:noAutofit/>
          </a:bodyPr>
          <a:lstStyle/>
          <a:p>
            <a:pPr marL="342900" indent="-342900">
              <a:buFont typeface="Arial" panose="020B0604020202020204" pitchFamily="34" charset="0"/>
              <a:buChar char="•"/>
            </a:pPr>
            <a:r>
              <a:rPr lang="en-US" altLang="en-US" sz="2400" dirty="0">
                <a:solidFill>
                  <a:schemeClr val="accent1"/>
                </a:solidFill>
                <a:latin typeface="Arial"/>
                <a:cs typeface="Arial"/>
              </a:rPr>
              <a:t>Sneak Peak inside the Disability Aware Training </a:t>
            </a:r>
            <a:endParaRPr lang="en-US" dirty="0">
              <a:solidFill>
                <a:schemeClr val="accent1"/>
              </a:solidFill>
            </a:endParaRPr>
          </a:p>
          <a:p>
            <a:pPr marL="342900" indent="-342900">
              <a:buFont typeface="Arial" panose="020B0604020202020204" pitchFamily="34" charset="0"/>
              <a:buChar char="•"/>
            </a:pPr>
            <a:r>
              <a:rPr lang="en-US" altLang="en-US" sz="2400" dirty="0">
                <a:solidFill>
                  <a:schemeClr val="accent1"/>
                </a:solidFill>
                <a:latin typeface="Arial"/>
                <a:cs typeface="Arial"/>
              </a:rPr>
              <a:t>Background &amp; Overview of the Project </a:t>
            </a:r>
            <a:endParaRPr lang="en-US" dirty="0">
              <a:solidFill>
                <a:schemeClr val="accent1"/>
              </a:solidFill>
            </a:endParaRPr>
          </a:p>
          <a:p>
            <a:pPr marL="342900" indent="-342900">
              <a:buChar char="•"/>
            </a:pPr>
            <a:r>
              <a:rPr lang="en-US" altLang="en-US" sz="2400" dirty="0">
                <a:solidFill>
                  <a:schemeClr val="accent1"/>
                </a:solidFill>
                <a:latin typeface="Arial"/>
                <a:cs typeface="Arial"/>
              </a:rPr>
              <a:t>Overview of What's Included in Full Training</a:t>
            </a:r>
          </a:p>
          <a:p>
            <a:pPr marL="342900" indent="-342900">
              <a:buFont typeface="Arial" panose="020B0604020202020204" pitchFamily="34" charset="0"/>
              <a:buChar char="•"/>
            </a:pPr>
            <a:r>
              <a:rPr lang="en-US" altLang="en-US" sz="2400" dirty="0">
                <a:solidFill>
                  <a:schemeClr val="accent1"/>
                </a:solidFill>
                <a:latin typeface="Arial"/>
                <a:cs typeface="Arial"/>
              </a:rPr>
              <a:t>Myth and Facts</a:t>
            </a:r>
            <a:endParaRPr lang="en-US" dirty="0">
              <a:solidFill>
                <a:schemeClr val="accent1"/>
              </a:solidFill>
            </a:endParaRPr>
          </a:p>
          <a:p>
            <a:pPr marL="342900" indent="-342900">
              <a:buChar char="•"/>
            </a:pPr>
            <a:r>
              <a:rPr lang="en-US" altLang="en-US" sz="2400" dirty="0">
                <a:solidFill>
                  <a:schemeClr val="accent1"/>
                </a:solidFill>
                <a:latin typeface="Arial"/>
                <a:cs typeface="Arial"/>
              </a:rPr>
              <a:t>Selected Slides &amp; Videos from Training</a:t>
            </a:r>
          </a:p>
          <a:p>
            <a:pPr marL="342900" indent="-342900">
              <a:buChar char="•"/>
            </a:pPr>
            <a:r>
              <a:rPr lang="en-US" altLang="en-US" sz="2400" dirty="0">
                <a:solidFill>
                  <a:schemeClr val="accent1"/>
                </a:solidFill>
                <a:latin typeface="Arial"/>
                <a:cs typeface="Arial"/>
              </a:rPr>
              <a:t>Opportunity to Invite DSPS to Your Department for the Full Training:)</a:t>
            </a:r>
          </a:p>
          <a:p>
            <a:r>
              <a:rPr lang="en-US" sz="1600" b="0" dirty="0">
                <a:solidFill>
                  <a:srgbClr val="000000"/>
                </a:solidFill>
                <a:latin typeface="Arial"/>
                <a:cs typeface="Arial"/>
              </a:rPr>
              <a:t> </a:t>
            </a:r>
            <a:endParaRPr lang="en-US" altLang="en-US" sz="1600" dirty="0">
              <a:solidFill>
                <a:schemeClr val="accent1"/>
              </a:solidFill>
              <a:latin typeface="Arial"/>
              <a:cs typeface="Arial"/>
            </a:endParaRPr>
          </a:p>
        </p:txBody>
      </p:sp>
      <p:sp>
        <p:nvSpPr>
          <p:cNvPr id="5" name="Title 4">
            <a:extLst>
              <a:ext uri="{FF2B5EF4-FFF2-40B4-BE49-F238E27FC236}">
                <a16:creationId xmlns:a16="http://schemas.microsoft.com/office/drawing/2014/main" id="{144B15D3-E009-A981-D789-F789FE759A8D}"/>
              </a:ext>
            </a:extLst>
          </p:cNvPr>
          <p:cNvSpPr>
            <a:spLocks noGrp="1"/>
          </p:cNvSpPr>
          <p:nvPr>
            <p:ph type="title"/>
          </p:nvPr>
        </p:nvSpPr>
        <p:spPr>
          <a:xfrm>
            <a:off x="762000" y="387715"/>
            <a:ext cx="10995560" cy="1189038"/>
          </a:xfrm>
        </p:spPr>
        <p:txBody>
          <a:bodyPr>
            <a:normAutofit/>
          </a:bodyPr>
          <a:lstStyle/>
          <a:p>
            <a:r>
              <a:rPr lang="en-US" sz="4800" dirty="0">
                <a:latin typeface="Arial"/>
                <a:cs typeface="Arial"/>
              </a:rPr>
              <a:t>What to Expect Today</a:t>
            </a:r>
            <a:endParaRPr lang="en-US" sz="4800" dirty="0">
              <a:cs typeface="Arial" panose="020B0604020202020204" pitchFamily="34" charset="0"/>
            </a:endParaRPr>
          </a:p>
        </p:txBody>
      </p:sp>
    </p:spTree>
    <p:extLst>
      <p:ext uri="{BB962C8B-B14F-4D97-AF65-F5344CB8AC3E}">
        <p14:creationId xmlns:p14="http://schemas.microsoft.com/office/powerpoint/2010/main" val="1026516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9C80F-3007-FCDE-8484-722B647931D4}"/>
              </a:ext>
              <a:ext uri="{C183D7F6-B498-43B3-948B-1728B52AA6E4}">
                <adec:decorative xmlns:adec="http://schemas.microsoft.com/office/drawing/2017/decorative" val="1"/>
              </a:ext>
            </a:extLst>
          </p:cNvPr>
          <p:cNvPicPr>
            <a:picLocks/>
          </p:cNvPicPr>
          <p:nvPr/>
        </p:nvPicPr>
        <p:blipFill rotWithShape="1">
          <a:blip r:embed="rId3"/>
          <a:srcRect l="40340" r="43717"/>
          <a:stretch/>
        </p:blipFill>
        <p:spPr>
          <a:xfrm>
            <a:off x="-130998" y="-13716"/>
            <a:ext cx="236323" cy="6885432"/>
          </a:xfrm>
          <a:prstGeom prst="rect">
            <a:avLst/>
          </a:prstGeom>
        </p:spPr>
      </p:pic>
      <p:pic>
        <p:nvPicPr>
          <p:cNvPr id="2" name="Picture 1">
            <a:extLst>
              <a:ext uri="{FF2B5EF4-FFF2-40B4-BE49-F238E27FC236}">
                <a16:creationId xmlns:a16="http://schemas.microsoft.com/office/drawing/2014/main" id="{E0D8402E-F62D-90E2-35C4-86FC54413667}"/>
              </a:ext>
              <a:ext uri="{C183D7F6-B498-43B3-948B-1728B52AA6E4}">
                <adec:decorative xmlns:adec="http://schemas.microsoft.com/office/drawing/2017/decorative" val="1"/>
              </a:ext>
            </a:extLst>
          </p:cNvPr>
          <p:cNvPicPr>
            <a:picLocks noChangeAspect="1"/>
          </p:cNvPicPr>
          <p:nvPr/>
        </p:nvPicPr>
        <p:blipFill rotWithShape="1">
          <a:blip r:embed="rId4"/>
          <a:srcRect t="6174" b="5260"/>
          <a:stretch/>
        </p:blipFill>
        <p:spPr>
          <a:xfrm>
            <a:off x="10740130" y="4585716"/>
            <a:ext cx="1451870" cy="2286000"/>
          </a:xfrm>
          <a:prstGeom prst="rect">
            <a:avLst/>
          </a:prstGeom>
        </p:spPr>
      </p:pic>
      <p:sp>
        <p:nvSpPr>
          <p:cNvPr id="24" name="TextBox 23">
            <a:extLst>
              <a:ext uri="{FF2B5EF4-FFF2-40B4-BE49-F238E27FC236}">
                <a16:creationId xmlns:a16="http://schemas.microsoft.com/office/drawing/2014/main" id="{DC4E98D8-2594-C2A8-37D4-0A1C1F222B18}"/>
              </a:ext>
            </a:extLst>
          </p:cNvPr>
          <p:cNvSpPr txBox="1"/>
          <p:nvPr/>
        </p:nvSpPr>
        <p:spPr>
          <a:xfrm>
            <a:off x="3575841" y="4490326"/>
            <a:ext cx="6734349" cy="1703030"/>
          </a:xfrm>
          <a:prstGeom prst="rect">
            <a:avLst/>
          </a:prstGeom>
          <a:noFill/>
        </p:spPr>
        <p:txBody>
          <a:bodyPr wrap="square" lIns="91440" tIns="45720" rIns="91440" bIns="45720" anchor="t">
            <a:spAutoFit/>
          </a:bodyPr>
          <a:lstStyle/>
          <a:p>
            <a:pPr>
              <a:lnSpc>
                <a:spcPct val="150000"/>
              </a:lnSpc>
            </a:pPr>
            <a:r>
              <a:rPr lang="en-US">
                <a:solidFill>
                  <a:schemeClr val="bg1"/>
                </a:solidFill>
                <a:latin typeface="Arial"/>
                <a:cs typeface="Arial"/>
              </a:rPr>
              <a:t>"What I like about Mesa is how friendly and inclusive everyone is. I find I am always able to seek help</a:t>
            </a:r>
            <a:r>
              <a:rPr lang="en-US" b="0" i="0">
                <a:solidFill>
                  <a:schemeClr val="bg1"/>
                </a:solidFill>
                <a:effectLst/>
                <a:latin typeface="Arial"/>
                <a:cs typeface="Arial"/>
              </a:rPr>
              <a:t>, and </a:t>
            </a:r>
            <a:r>
              <a:rPr lang="en-US">
                <a:solidFill>
                  <a:schemeClr val="bg1"/>
                </a:solidFill>
                <a:latin typeface="Arial"/>
                <a:cs typeface="Arial"/>
              </a:rPr>
              <a:t>it is a great place to be."</a:t>
            </a:r>
            <a:r>
              <a:rPr lang="en-US">
                <a:latin typeface="Arial"/>
                <a:cs typeface="Arial"/>
              </a:rPr>
              <a:t>?</a:t>
            </a:r>
            <a:endParaRPr lang="en-US">
              <a:solidFill>
                <a:srgbClr val="000000"/>
              </a:solidFill>
              <a:latin typeface="Arial"/>
              <a:cs typeface="Arial"/>
            </a:endParaRPr>
          </a:p>
          <a:p>
            <a:pPr>
              <a:lnSpc>
                <a:spcPct val="150000"/>
              </a:lnSpc>
            </a:pPr>
            <a:r>
              <a:rPr lang="en-US" b="1">
                <a:solidFill>
                  <a:schemeClr val="bg1"/>
                </a:solidFill>
                <a:latin typeface="Arial"/>
                <a:cs typeface="Arial"/>
              </a:rPr>
              <a:t>Derrick </a:t>
            </a:r>
            <a:r>
              <a:rPr lang="en-US" b="1" err="1">
                <a:solidFill>
                  <a:schemeClr val="bg1"/>
                </a:solidFill>
                <a:latin typeface="Arial"/>
                <a:cs typeface="Arial"/>
              </a:rPr>
              <a:t>Quiaot</a:t>
            </a:r>
            <a:r>
              <a:rPr lang="en-US" b="1">
                <a:solidFill>
                  <a:schemeClr val="bg1"/>
                </a:solidFill>
                <a:latin typeface="Arial"/>
                <a:cs typeface="Arial"/>
              </a:rPr>
              <a:t>, Mesa College</a:t>
            </a:r>
            <a:endParaRPr lang="en-US">
              <a:solidFill>
                <a:schemeClr val="bg1"/>
              </a:solidFill>
              <a:latin typeface="Arial"/>
              <a:cs typeface="Arial"/>
            </a:endParaRPr>
          </a:p>
        </p:txBody>
      </p:sp>
      <p:sp>
        <p:nvSpPr>
          <p:cNvPr id="20" name="TextBox 19">
            <a:extLst>
              <a:ext uri="{FF2B5EF4-FFF2-40B4-BE49-F238E27FC236}">
                <a16:creationId xmlns:a16="http://schemas.microsoft.com/office/drawing/2014/main" id="{A1EF445D-2E06-115C-DF51-6429102BDC3C}"/>
              </a:ext>
            </a:extLst>
          </p:cNvPr>
          <p:cNvSpPr txBox="1"/>
          <p:nvPr/>
        </p:nvSpPr>
        <p:spPr>
          <a:xfrm>
            <a:off x="3575841" y="1516190"/>
            <a:ext cx="6734348" cy="2534027"/>
          </a:xfrm>
          <a:prstGeom prst="rect">
            <a:avLst/>
          </a:prstGeom>
          <a:noFill/>
        </p:spPr>
        <p:txBody>
          <a:bodyPr wrap="square" lIns="91440" tIns="45720" rIns="91440" bIns="45720" anchor="t">
            <a:spAutoFit/>
          </a:bodyPr>
          <a:lstStyle/>
          <a:p>
            <a:pPr>
              <a:lnSpc>
                <a:spcPct val="150000"/>
              </a:lnSpc>
            </a:pPr>
            <a:r>
              <a:rPr lang="en-US">
                <a:solidFill>
                  <a:srgbClr val="000000"/>
                </a:solidFill>
                <a:latin typeface="Arial"/>
                <a:cs typeface="Arial"/>
              </a:rPr>
              <a:t>“Mesa has always been close to my heart, as it holds the same values I do. Making me feel closer to the community. Mesa DSPS helps me on campus with achieving my goals by helping me with my challenges, like test proctoring for my classes, which helps me prioritize my goals for the semester.” </a:t>
            </a:r>
            <a:br>
              <a:rPr lang="en-US"/>
            </a:br>
            <a:r>
              <a:rPr lang="en-US" b="1">
                <a:solidFill>
                  <a:schemeClr val="bg1"/>
                </a:solidFill>
                <a:latin typeface="Arial"/>
                <a:cs typeface="Arial"/>
              </a:rPr>
              <a:t>Kelvens Baptiste</a:t>
            </a:r>
            <a:r>
              <a:rPr lang="en-US" b="1">
                <a:solidFill>
                  <a:srgbClr val="000000"/>
                </a:solidFill>
                <a:latin typeface="Arial"/>
                <a:cs typeface="Arial"/>
              </a:rPr>
              <a:t>, Mesa College</a:t>
            </a:r>
            <a:endParaRPr lang="en-US">
              <a:latin typeface="Arial"/>
              <a:cs typeface="Arial"/>
            </a:endParaRPr>
          </a:p>
        </p:txBody>
      </p:sp>
      <p:sp>
        <p:nvSpPr>
          <p:cNvPr id="3" name="Title 2">
            <a:extLst>
              <a:ext uri="{FF2B5EF4-FFF2-40B4-BE49-F238E27FC236}">
                <a16:creationId xmlns:a16="http://schemas.microsoft.com/office/drawing/2014/main" id="{21158A8B-FF7A-4D0B-DDF5-A5C0AE622778}"/>
              </a:ext>
            </a:extLst>
          </p:cNvPr>
          <p:cNvSpPr>
            <a:spLocks noGrp="1"/>
          </p:cNvSpPr>
          <p:nvPr>
            <p:ph type="title"/>
          </p:nvPr>
        </p:nvSpPr>
        <p:spPr>
          <a:xfrm>
            <a:off x="577126" y="266520"/>
            <a:ext cx="11238637" cy="1079201"/>
          </a:xfrm>
        </p:spPr>
        <p:txBody>
          <a:bodyPr anchor="t">
            <a:noAutofit/>
          </a:bodyPr>
          <a:lstStyle/>
          <a:p>
            <a:pPr algn="l"/>
            <a:r>
              <a:rPr lang="en-US" sz="4800"/>
              <a:t>Student Spotlights</a:t>
            </a:r>
            <a:r>
              <a:rPr lang="en-US" sz="4800">
                <a:solidFill>
                  <a:schemeClr val="tx1"/>
                </a:solidFill>
              </a:rPr>
              <a:t> (slide 1 of 2)</a:t>
            </a:r>
          </a:p>
        </p:txBody>
      </p:sp>
      <p:pic>
        <p:nvPicPr>
          <p:cNvPr id="4" name="Picture 3" descr="Kelvens Baptiste">
            <a:extLst>
              <a:ext uri="{FF2B5EF4-FFF2-40B4-BE49-F238E27FC236}">
                <a16:creationId xmlns:a16="http://schemas.microsoft.com/office/drawing/2014/main" id="{D09AD3C9-0577-B298-3BB9-6B2424726D0A}"/>
              </a:ext>
            </a:extLst>
          </p:cNvPr>
          <p:cNvPicPr>
            <a:picLocks noChangeAspect="1"/>
          </p:cNvPicPr>
          <p:nvPr/>
        </p:nvPicPr>
        <p:blipFill>
          <a:blip r:embed="rId5"/>
          <a:stretch>
            <a:fillRect/>
          </a:stretch>
        </p:blipFill>
        <p:spPr>
          <a:xfrm>
            <a:off x="641444" y="1190767"/>
            <a:ext cx="2629469" cy="2679512"/>
          </a:xfrm>
          <a:prstGeom prst="rect">
            <a:avLst/>
          </a:prstGeom>
          <a:ln>
            <a:noFill/>
          </a:ln>
          <a:effectLst>
            <a:softEdge rad="112500"/>
          </a:effectLst>
        </p:spPr>
      </p:pic>
      <p:pic>
        <p:nvPicPr>
          <p:cNvPr id="5" name="Picture 4" descr="A person wearing sunglasses and holding a radio&#10;&#10;Description automatically generated">
            <a:extLst>
              <a:ext uri="{FF2B5EF4-FFF2-40B4-BE49-F238E27FC236}">
                <a16:creationId xmlns:a16="http://schemas.microsoft.com/office/drawing/2014/main" id="{455562A0-D265-9BF9-B991-5F84508D1A58}"/>
              </a:ext>
            </a:extLst>
          </p:cNvPr>
          <p:cNvPicPr>
            <a:picLocks noChangeAspect="1"/>
          </p:cNvPicPr>
          <p:nvPr/>
        </p:nvPicPr>
        <p:blipFill>
          <a:blip r:embed="rId6"/>
          <a:stretch>
            <a:fillRect/>
          </a:stretch>
        </p:blipFill>
        <p:spPr>
          <a:xfrm>
            <a:off x="646111" y="3868154"/>
            <a:ext cx="2618040" cy="2941720"/>
          </a:xfrm>
          <a:prstGeom prst="rect">
            <a:avLst/>
          </a:prstGeom>
          <a:ln>
            <a:noFill/>
          </a:ln>
          <a:effectLst>
            <a:softEdge rad="112500"/>
          </a:effectLst>
        </p:spPr>
      </p:pic>
    </p:spTree>
    <p:extLst>
      <p:ext uri="{BB962C8B-B14F-4D97-AF65-F5344CB8AC3E}">
        <p14:creationId xmlns:p14="http://schemas.microsoft.com/office/powerpoint/2010/main" val="3222416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9C80F-3007-FCDE-8484-722B647931D4}"/>
              </a:ext>
              <a:ext uri="{C183D7F6-B498-43B3-948B-1728B52AA6E4}">
                <adec:decorative xmlns:adec="http://schemas.microsoft.com/office/drawing/2017/decorative" val="1"/>
              </a:ext>
            </a:extLst>
          </p:cNvPr>
          <p:cNvPicPr>
            <a:picLocks/>
          </p:cNvPicPr>
          <p:nvPr/>
        </p:nvPicPr>
        <p:blipFill rotWithShape="1">
          <a:blip r:embed="rId3"/>
          <a:srcRect l="40340" r="43717"/>
          <a:stretch/>
        </p:blipFill>
        <p:spPr>
          <a:xfrm>
            <a:off x="-130998" y="-13716"/>
            <a:ext cx="236323" cy="6885432"/>
          </a:xfrm>
          <a:prstGeom prst="rect">
            <a:avLst/>
          </a:prstGeom>
        </p:spPr>
      </p:pic>
      <p:pic>
        <p:nvPicPr>
          <p:cNvPr id="4" name="Picture 3">
            <a:extLst>
              <a:ext uri="{FF2B5EF4-FFF2-40B4-BE49-F238E27FC236}">
                <a16:creationId xmlns:a16="http://schemas.microsoft.com/office/drawing/2014/main" id="{EFF38028-C8E7-0709-CCE7-580B812551E1}"/>
              </a:ext>
              <a:ext uri="{C183D7F6-B498-43B3-948B-1728B52AA6E4}">
                <adec:decorative xmlns:adec="http://schemas.microsoft.com/office/drawing/2017/decorative" val="1"/>
              </a:ext>
            </a:extLst>
          </p:cNvPr>
          <p:cNvPicPr>
            <a:picLocks noChangeAspect="1"/>
          </p:cNvPicPr>
          <p:nvPr/>
        </p:nvPicPr>
        <p:blipFill rotWithShape="1">
          <a:blip r:embed="rId4"/>
          <a:srcRect t="6174" b="5260"/>
          <a:stretch/>
        </p:blipFill>
        <p:spPr>
          <a:xfrm>
            <a:off x="10740130" y="4585716"/>
            <a:ext cx="1451870" cy="2286000"/>
          </a:xfrm>
          <a:prstGeom prst="rect">
            <a:avLst/>
          </a:prstGeom>
        </p:spPr>
      </p:pic>
      <p:sp>
        <p:nvSpPr>
          <p:cNvPr id="24" name="TextBox 23">
            <a:extLst>
              <a:ext uri="{FF2B5EF4-FFF2-40B4-BE49-F238E27FC236}">
                <a16:creationId xmlns:a16="http://schemas.microsoft.com/office/drawing/2014/main" id="{DC4E98D8-2594-C2A8-37D4-0A1C1F222B18}"/>
              </a:ext>
            </a:extLst>
          </p:cNvPr>
          <p:cNvSpPr txBox="1"/>
          <p:nvPr/>
        </p:nvSpPr>
        <p:spPr>
          <a:xfrm>
            <a:off x="3723701" y="4120517"/>
            <a:ext cx="6338806" cy="2118465"/>
          </a:xfrm>
          <a:prstGeom prst="rect">
            <a:avLst/>
          </a:prstGeom>
          <a:noFill/>
        </p:spPr>
        <p:txBody>
          <a:bodyPr wrap="square">
            <a:spAutoFit/>
          </a:bodyPr>
          <a:lstStyle/>
          <a:p>
            <a:pPr>
              <a:lnSpc>
                <a:spcPct val="150000"/>
              </a:lnSpc>
            </a:pPr>
            <a:r>
              <a:rPr lang="en-US" b="0" i="0">
                <a:solidFill>
                  <a:schemeClr val="bg1"/>
                </a:solidFill>
                <a:effectLst/>
                <a:latin typeface="Arial" panose="020B0604020202020204" pitchFamily="34" charset="0"/>
              </a:rPr>
              <a:t>“Each class has been different, but what has been consistent is that all of them have taught me strategies to help me help my brain to accomplish daily tasks.”</a:t>
            </a:r>
            <a:r>
              <a:rPr lang="en-US">
                <a:solidFill>
                  <a:schemeClr val="bg1"/>
                </a:solidFill>
              </a:rPr>
              <a:t> </a:t>
            </a:r>
            <a:br>
              <a:rPr lang="en-US">
                <a:solidFill>
                  <a:schemeClr val="bg1"/>
                </a:solidFill>
              </a:rPr>
            </a:br>
            <a:r>
              <a:rPr lang="en-US" b="1" i="0">
                <a:solidFill>
                  <a:schemeClr val="bg1"/>
                </a:solidFill>
                <a:effectLst/>
                <a:latin typeface="Arial" panose="020B0604020202020204" pitchFamily="34" charset="0"/>
              </a:rPr>
              <a:t>Mary Coleman, College of Continuing Education </a:t>
            </a:r>
            <a:br>
              <a:rPr lang="en-US" b="1" i="0">
                <a:solidFill>
                  <a:schemeClr val="bg1"/>
                </a:solidFill>
                <a:effectLst/>
                <a:latin typeface="Arial" panose="020B0604020202020204" pitchFamily="34" charset="0"/>
              </a:rPr>
            </a:br>
            <a:r>
              <a:rPr lang="en-US" b="1" i="0">
                <a:solidFill>
                  <a:schemeClr val="bg1"/>
                </a:solidFill>
                <a:effectLst/>
                <a:latin typeface="Arial" panose="020B0604020202020204" pitchFamily="34" charset="0"/>
              </a:rPr>
              <a:t>ABI Program</a:t>
            </a:r>
            <a:endParaRPr lang="en-US">
              <a:solidFill>
                <a:schemeClr val="bg1"/>
              </a:solidFill>
            </a:endParaRPr>
          </a:p>
        </p:txBody>
      </p:sp>
      <p:pic>
        <p:nvPicPr>
          <p:cNvPr id="3" name="Picture 2" descr="Mary Coleman">
            <a:extLst>
              <a:ext uri="{FF2B5EF4-FFF2-40B4-BE49-F238E27FC236}">
                <a16:creationId xmlns:a16="http://schemas.microsoft.com/office/drawing/2014/main" id="{A8A415C6-00A5-F23B-7E0E-01343797F581}"/>
              </a:ext>
            </a:extLst>
          </p:cNvPr>
          <p:cNvPicPr>
            <a:picLocks noChangeAspect="1"/>
          </p:cNvPicPr>
          <p:nvPr/>
        </p:nvPicPr>
        <p:blipFill>
          <a:blip r:embed="rId5"/>
          <a:stretch>
            <a:fillRect/>
          </a:stretch>
        </p:blipFill>
        <p:spPr>
          <a:xfrm>
            <a:off x="577126" y="3937919"/>
            <a:ext cx="2743200" cy="2743200"/>
          </a:xfrm>
          <a:prstGeom prst="rect">
            <a:avLst/>
          </a:prstGeom>
          <a:ln>
            <a:noFill/>
          </a:ln>
          <a:effectLst>
            <a:softEdge rad="112500"/>
          </a:effectLst>
        </p:spPr>
      </p:pic>
      <p:sp>
        <p:nvSpPr>
          <p:cNvPr id="20" name="TextBox 19">
            <a:extLst>
              <a:ext uri="{FF2B5EF4-FFF2-40B4-BE49-F238E27FC236}">
                <a16:creationId xmlns:a16="http://schemas.microsoft.com/office/drawing/2014/main" id="{A1EF445D-2E06-115C-DF51-6429102BDC3C}"/>
              </a:ext>
            </a:extLst>
          </p:cNvPr>
          <p:cNvSpPr txBox="1"/>
          <p:nvPr/>
        </p:nvSpPr>
        <p:spPr>
          <a:xfrm>
            <a:off x="3723701" y="1450015"/>
            <a:ext cx="6641381" cy="2118529"/>
          </a:xfrm>
          <a:prstGeom prst="rect">
            <a:avLst/>
          </a:prstGeom>
          <a:noFill/>
        </p:spPr>
        <p:txBody>
          <a:bodyPr wrap="square" lIns="91440" tIns="45720" rIns="91440" bIns="45720" anchor="t">
            <a:spAutoFit/>
          </a:bodyPr>
          <a:lstStyle/>
          <a:p>
            <a:pPr>
              <a:lnSpc>
                <a:spcPct val="150000"/>
              </a:lnSpc>
            </a:pPr>
            <a:r>
              <a:rPr lang="en-US">
                <a:solidFill>
                  <a:schemeClr val="bg1"/>
                </a:solidFill>
                <a:latin typeface="Arial"/>
                <a:cs typeface="Arial"/>
              </a:rPr>
              <a:t>"I am truly grateful for the invaluable assistance provided by the DSPS High Tech Center; at my age, navigating technology was a daunting challenge, and without their support, completing assignments would have been impossible."</a:t>
            </a:r>
            <a:br>
              <a:rPr lang="en-US"/>
            </a:br>
            <a:r>
              <a:rPr lang="en-US" b="1">
                <a:solidFill>
                  <a:schemeClr val="bg1"/>
                </a:solidFill>
                <a:latin typeface="Arial"/>
                <a:cs typeface="Arial"/>
              </a:rPr>
              <a:t>Manuel Vargas, San Diego Mesa College</a:t>
            </a:r>
            <a:endParaRPr lang="en-US">
              <a:solidFill>
                <a:schemeClr val="bg1"/>
              </a:solidFill>
              <a:latin typeface="Arial"/>
              <a:cs typeface="Arial"/>
            </a:endParaRPr>
          </a:p>
        </p:txBody>
      </p:sp>
      <p:sp>
        <p:nvSpPr>
          <p:cNvPr id="5" name="Title 2">
            <a:extLst>
              <a:ext uri="{FF2B5EF4-FFF2-40B4-BE49-F238E27FC236}">
                <a16:creationId xmlns:a16="http://schemas.microsoft.com/office/drawing/2014/main" id="{0957B3FB-6EC7-01E9-BD1A-3553947A569D}"/>
              </a:ext>
            </a:extLst>
          </p:cNvPr>
          <p:cNvSpPr>
            <a:spLocks noGrp="1"/>
          </p:cNvSpPr>
          <p:nvPr>
            <p:ph type="title"/>
          </p:nvPr>
        </p:nvSpPr>
        <p:spPr>
          <a:xfrm>
            <a:off x="577126" y="266520"/>
            <a:ext cx="11238637" cy="1079201"/>
          </a:xfrm>
        </p:spPr>
        <p:txBody>
          <a:bodyPr anchor="t">
            <a:noAutofit/>
          </a:bodyPr>
          <a:lstStyle/>
          <a:p>
            <a:pPr algn="l"/>
            <a:r>
              <a:rPr lang="en-US" sz="4800"/>
              <a:t>Student Spotlights </a:t>
            </a:r>
            <a:r>
              <a:rPr lang="en-US" sz="4800">
                <a:solidFill>
                  <a:schemeClr val="tx1"/>
                </a:solidFill>
              </a:rPr>
              <a:t>(slide 2 of 2)</a:t>
            </a:r>
          </a:p>
        </p:txBody>
      </p:sp>
      <p:pic>
        <p:nvPicPr>
          <p:cNvPr id="9" name="Picture 8" descr="Manuel Vargas wearing a hat and sunglasses. ">
            <a:extLst>
              <a:ext uri="{FF2B5EF4-FFF2-40B4-BE49-F238E27FC236}">
                <a16:creationId xmlns:a16="http://schemas.microsoft.com/office/drawing/2014/main" id="{8554C3F0-4E18-9566-0C12-BAA55267268B}"/>
              </a:ext>
            </a:extLst>
          </p:cNvPr>
          <p:cNvPicPr>
            <a:picLocks noChangeAspect="1"/>
          </p:cNvPicPr>
          <p:nvPr/>
        </p:nvPicPr>
        <p:blipFill>
          <a:blip r:embed="rId6"/>
          <a:stretch>
            <a:fillRect/>
          </a:stretch>
        </p:blipFill>
        <p:spPr>
          <a:xfrm>
            <a:off x="716947" y="1171073"/>
            <a:ext cx="2466341" cy="2681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248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389FD-B01C-D258-D5C7-C6363922A666}"/>
              </a:ext>
              <a:ext uri="{C183D7F6-B498-43B3-948B-1728B52AA6E4}">
                <adec:decorative xmlns:adec="http://schemas.microsoft.com/office/drawing/2017/decorative" val="1"/>
              </a:ext>
            </a:extLst>
          </p:cNvPr>
          <p:cNvPicPr>
            <a:picLocks/>
          </p:cNvPicPr>
          <p:nvPr/>
        </p:nvPicPr>
        <p:blipFill rotWithShape="1">
          <a:blip r:embed="rId3"/>
          <a:srcRect l="20091" t="199" r="63966" b="-199"/>
          <a:stretch/>
        </p:blipFill>
        <p:spPr>
          <a:xfrm>
            <a:off x="-130998" y="-13716"/>
            <a:ext cx="236323" cy="6885432"/>
          </a:xfrm>
          <a:prstGeom prst="rect">
            <a:avLst/>
          </a:prstGeom>
        </p:spPr>
      </p:pic>
      <p:sp>
        <p:nvSpPr>
          <p:cNvPr id="8" name="TextBox 7">
            <a:extLst>
              <a:ext uri="{FF2B5EF4-FFF2-40B4-BE49-F238E27FC236}">
                <a16:creationId xmlns:a16="http://schemas.microsoft.com/office/drawing/2014/main" id="{D42010BB-50B2-3C39-D6AB-48C8045665A1}"/>
              </a:ext>
            </a:extLst>
          </p:cNvPr>
          <p:cNvSpPr txBox="1"/>
          <p:nvPr/>
        </p:nvSpPr>
        <p:spPr>
          <a:xfrm>
            <a:off x="658406" y="1979676"/>
            <a:ext cx="4205544" cy="3970318"/>
          </a:xfrm>
          <a:prstGeom prst="rect">
            <a:avLst/>
          </a:prstGeom>
          <a:noFill/>
        </p:spPr>
        <p:txBody>
          <a:bodyPr wrap="square" lIns="91440" tIns="45720" rIns="91440" bIns="45720" rtlCol="0" anchor="t">
            <a:spAutoFit/>
          </a:bodyPr>
          <a:lstStyle/>
          <a:p>
            <a:pPr marL="457200" indent="-457200">
              <a:buFont typeface="Arial"/>
              <a:buChar char="•"/>
            </a:pPr>
            <a:r>
              <a:rPr lang="en-US" sz="2800" b="1" i="1" dirty="0">
                <a:solidFill>
                  <a:schemeClr val="bg1"/>
                </a:solidFill>
                <a:latin typeface="Arial"/>
                <a:cs typeface="Arial"/>
                <a:hlinkClick r:id="rId4">
                  <a:extLst>
                    <a:ext uri="{A12FA001-AC4F-418D-AE19-62706E023703}">
                      <ahyp:hlinkClr xmlns:ahyp="http://schemas.microsoft.com/office/drawing/2018/hyperlinkcolor" val="tx"/>
                    </a:ext>
                  </a:extLst>
                </a:hlinkClick>
              </a:rPr>
              <a:t>Request the Full Disability</a:t>
            </a:r>
            <a:r>
              <a:rPr lang="en-US" sz="2800" b="1" i="1" dirty="0">
                <a:solidFill>
                  <a:schemeClr val="bg1"/>
                </a:solidFill>
                <a:latin typeface="Arial"/>
                <a:cs typeface="Arial"/>
              </a:rPr>
              <a:t> </a:t>
            </a:r>
            <a:r>
              <a:rPr lang="en-US" sz="2800" b="1" i="1" dirty="0">
                <a:solidFill>
                  <a:schemeClr val="bg1"/>
                </a:solidFill>
                <a:latin typeface="Arial"/>
                <a:cs typeface="Arial"/>
                <a:hlinkClick r:id="rId4">
                  <a:extLst>
                    <a:ext uri="{A12FA001-AC4F-418D-AE19-62706E023703}">
                      <ahyp:hlinkClr xmlns:ahyp="http://schemas.microsoft.com/office/drawing/2018/hyperlinkcolor" val="tx"/>
                    </a:ext>
                  </a:extLst>
                </a:hlinkClick>
              </a:rPr>
              <a:t>Aware Training</a:t>
            </a:r>
            <a:r>
              <a:rPr lang="en-US" sz="2800" b="1" i="1" dirty="0">
                <a:solidFill>
                  <a:schemeClr val="bg1"/>
                </a:solidFill>
                <a:latin typeface="Arial"/>
                <a:cs typeface="Arial"/>
              </a:rPr>
              <a:t> </a:t>
            </a:r>
          </a:p>
          <a:p>
            <a:endParaRPr lang="en-US" sz="2800" b="1" i="1" dirty="0">
              <a:solidFill>
                <a:schemeClr val="bg1"/>
              </a:solidFill>
              <a:latin typeface="Arial"/>
              <a:cs typeface="Arial"/>
            </a:endParaRPr>
          </a:p>
          <a:p>
            <a:pPr marL="914400" lvl="1" indent="-457200">
              <a:buFont typeface="Courier New"/>
              <a:buChar char="o"/>
            </a:pPr>
            <a:r>
              <a:rPr lang="en-US" sz="2800" b="1" i="1" dirty="0">
                <a:solidFill>
                  <a:schemeClr val="bg1"/>
                </a:solidFill>
                <a:latin typeface="Arial"/>
                <a:cs typeface="Arial"/>
              </a:rPr>
              <a:t>Dept. Meeting</a:t>
            </a:r>
          </a:p>
          <a:p>
            <a:pPr marL="914400" lvl="1" indent="-457200">
              <a:buFont typeface="Courier New"/>
              <a:buChar char="o"/>
            </a:pPr>
            <a:r>
              <a:rPr lang="en-US" sz="2800" b="1" i="1" dirty="0">
                <a:solidFill>
                  <a:schemeClr val="bg1"/>
                </a:solidFill>
                <a:latin typeface="Arial"/>
                <a:cs typeface="Arial"/>
              </a:rPr>
              <a:t>Summer Retreat</a:t>
            </a:r>
            <a:endParaRPr lang="en-US" sz="2800" b="1" i="1" dirty="0">
              <a:solidFill>
                <a:schemeClr val="bg1"/>
              </a:solidFill>
              <a:cs typeface="Arial" panose="020B0604020202020204" pitchFamily="34" charset="0"/>
            </a:endParaRPr>
          </a:p>
          <a:p>
            <a:pPr marL="914400" lvl="1" indent="-457200">
              <a:buFont typeface="Courier New"/>
              <a:buChar char="o"/>
            </a:pPr>
            <a:r>
              <a:rPr lang="en-US" sz="2800" b="1" i="1" dirty="0">
                <a:solidFill>
                  <a:schemeClr val="bg1"/>
                </a:solidFill>
                <a:latin typeface="Arial"/>
                <a:cs typeface="Arial"/>
              </a:rPr>
              <a:t>Flex Week</a:t>
            </a:r>
            <a:endParaRPr lang="en-US" sz="2800" b="1" i="1" dirty="0">
              <a:solidFill>
                <a:schemeClr val="bg1"/>
              </a:solidFill>
              <a:cs typeface="Arial" panose="020B0604020202020204" pitchFamily="34" charset="0"/>
            </a:endParaRPr>
          </a:p>
          <a:p>
            <a:endParaRPr lang="en-US" sz="2800" b="1" i="1" dirty="0">
              <a:solidFill>
                <a:schemeClr val="bg1"/>
              </a:solidFill>
              <a:cs typeface="Arial" panose="020B0604020202020204" pitchFamily="34" charset="0"/>
            </a:endParaRPr>
          </a:p>
          <a:p>
            <a:endParaRPr lang="en-US" sz="2800" b="1" i="1" dirty="0">
              <a:solidFill>
                <a:schemeClr val="bg1"/>
              </a:solidFill>
              <a:cs typeface="Arial" panose="020B0604020202020204" pitchFamily="34" charset="0"/>
            </a:endParaRPr>
          </a:p>
        </p:txBody>
      </p:sp>
      <p:sp>
        <p:nvSpPr>
          <p:cNvPr id="5" name="Title 2">
            <a:extLst>
              <a:ext uri="{FF2B5EF4-FFF2-40B4-BE49-F238E27FC236}">
                <a16:creationId xmlns:a16="http://schemas.microsoft.com/office/drawing/2014/main" id="{5F78A824-BFDA-A3EB-B967-DFFB32EE424F}"/>
              </a:ext>
            </a:extLst>
          </p:cNvPr>
          <p:cNvSpPr>
            <a:spLocks noGrp="1"/>
          </p:cNvSpPr>
          <p:nvPr>
            <p:ph type="title"/>
          </p:nvPr>
        </p:nvSpPr>
        <p:spPr>
          <a:xfrm>
            <a:off x="577126" y="266521"/>
            <a:ext cx="11614874" cy="749716"/>
          </a:xfrm>
        </p:spPr>
        <p:txBody>
          <a:bodyPr anchor="t">
            <a:noAutofit/>
          </a:bodyPr>
          <a:lstStyle/>
          <a:p>
            <a:r>
              <a:rPr lang="en-US" dirty="0">
                <a:latin typeface="Arial"/>
                <a:cs typeface="Arial"/>
              </a:rPr>
              <a:t>Questions &amp; Next Steps! </a:t>
            </a:r>
            <a:endParaRPr lang="en-US" dirty="0"/>
          </a:p>
        </p:txBody>
      </p:sp>
      <p:pic>
        <p:nvPicPr>
          <p:cNvPr id="2" name="Picture 1" descr="A screenshot of a computer&#10;&#10;Description automatically generated">
            <a:extLst>
              <a:ext uri="{FF2B5EF4-FFF2-40B4-BE49-F238E27FC236}">
                <a16:creationId xmlns:a16="http://schemas.microsoft.com/office/drawing/2014/main" id="{C08DBDAA-99DC-B310-460D-D15E9B45F087}"/>
              </a:ext>
            </a:extLst>
          </p:cNvPr>
          <p:cNvPicPr>
            <a:picLocks noChangeAspect="1"/>
          </p:cNvPicPr>
          <p:nvPr/>
        </p:nvPicPr>
        <p:blipFill rotWithShape="1">
          <a:blip r:embed="rId5"/>
          <a:srcRect l="59750" t="8466" r="9333" b="19048"/>
          <a:stretch/>
        </p:blipFill>
        <p:spPr>
          <a:xfrm>
            <a:off x="5171440" y="1340168"/>
            <a:ext cx="5963924" cy="4393297"/>
          </a:xfrm>
          <a:prstGeom prst="rect">
            <a:avLst/>
          </a:prstGeom>
        </p:spPr>
      </p:pic>
    </p:spTree>
    <p:extLst>
      <p:ext uri="{BB962C8B-B14F-4D97-AF65-F5344CB8AC3E}">
        <p14:creationId xmlns:p14="http://schemas.microsoft.com/office/powerpoint/2010/main" val="2359471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FD90C-DAFF-FF80-51E6-4AFE51F3892A}"/>
              </a:ext>
              <a:ext uri="{C183D7F6-B498-43B3-948B-1728B52AA6E4}">
                <adec:decorative xmlns:adec="http://schemas.microsoft.com/office/drawing/2017/decorative" val="1"/>
              </a:ext>
            </a:extLst>
          </p:cNvPr>
          <p:cNvPicPr>
            <a:picLocks noChangeAspect="1"/>
          </p:cNvPicPr>
          <p:nvPr/>
        </p:nvPicPr>
        <p:blipFill rotWithShape="1">
          <a:blip r:embed="rId3"/>
          <a:srcRect r="90257"/>
          <a:stretch/>
        </p:blipFill>
        <p:spPr>
          <a:xfrm>
            <a:off x="0" y="0"/>
            <a:ext cx="264695" cy="6885432"/>
          </a:xfrm>
          <a:prstGeom prst="rect">
            <a:avLst/>
          </a:prstGeom>
        </p:spPr>
      </p:pic>
      <p:pic>
        <p:nvPicPr>
          <p:cNvPr id="4" name="Picture 3">
            <a:extLst>
              <a:ext uri="{FF2B5EF4-FFF2-40B4-BE49-F238E27FC236}">
                <a16:creationId xmlns:a16="http://schemas.microsoft.com/office/drawing/2014/main" id="{11DABDC6-1367-D59D-B5FE-146821158A22}"/>
              </a:ext>
              <a:ext uri="{C183D7F6-B498-43B3-948B-1728B52AA6E4}">
                <adec:decorative xmlns:adec="http://schemas.microsoft.com/office/drawing/2017/decorative" val="1"/>
              </a:ext>
            </a:extLst>
          </p:cNvPr>
          <p:cNvPicPr>
            <a:picLocks noChangeAspect="1"/>
          </p:cNvPicPr>
          <p:nvPr/>
        </p:nvPicPr>
        <p:blipFill rotWithShape="1">
          <a:blip r:embed="rId4"/>
          <a:srcRect t="17353" b="18677"/>
          <a:stretch/>
        </p:blipFill>
        <p:spPr>
          <a:xfrm>
            <a:off x="10273554" y="4612746"/>
            <a:ext cx="2010112" cy="2286000"/>
          </a:xfrm>
          <a:prstGeom prst="rect">
            <a:avLst/>
          </a:prstGeom>
        </p:spPr>
      </p:pic>
      <p:sp>
        <p:nvSpPr>
          <p:cNvPr id="2" name="Text Placeholder 1">
            <a:extLst>
              <a:ext uri="{FF2B5EF4-FFF2-40B4-BE49-F238E27FC236}">
                <a16:creationId xmlns:a16="http://schemas.microsoft.com/office/drawing/2014/main" id="{07599894-264C-AB71-75FD-1C186A7161BF}"/>
              </a:ext>
            </a:extLst>
          </p:cNvPr>
          <p:cNvSpPr>
            <a:spLocks noGrp="1"/>
          </p:cNvSpPr>
          <p:nvPr>
            <p:ph type="body" sz="quarter" idx="11"/>
          </p:nvPr>
        </p:nvSpPr>
        <p:spPr>
          <a:xfrm>
            <a:off x="761999" y="1576753"/>
            <a:ext cx="10296526" cy="4893532"/>
          </a:xfrm>
        </p:spPr>
        <p:txBody>
          <a:bodyPr vert="horz" lIns="91440" tIns="45720" rIns="91440" bIns="45720" rtlCol="0" anchor="t">
            <a:noAutofit/>
          </a:bodyPr>
          <a:lstStyle/>
          <a:p>
            <a:pPr marL="342900" indent="-342900">
              <a:buFont typeface="Arial" panose="020B0604020202020204" pitchFamily="34" charset="0"/>
              <a:buChar char="•"/>
            </a:pPr>
            <a:r>
              <a:rPr lang="en-US" altLang="en-US" sz="2400" dirty="0">
                <a:solidFill>
                  <a:schemeClr val="accent1"/>
                </a:solidFill>
                <a:latin typeface="Arial"/>
                <a:cs typeface="Arial"/>
              </a:rPr>
              <a:t>Myth and Facts</a:t>
            </a:r>
          </a:p>
          <a:p>
            <a:r>
              <a:rPr lang="en-US" sz="1600" b="0" dirty="0">
                <a:solidFill>
                  <a:srgbClr val="000000"/>
                </a:solidFill>
                <a:latin typeface="Arial"/>
                <a:cs typeface="Arial"/>
              </a:rPr>
              <a:t>  Included throughout </a:t>
            </a:r>
            <a:endParaRPr lang="en-US" altLang="en-US" sz="1600">
              <a:solidFill>
                <a:schemeClr val="accent1"/>
              </a:solidFill>
              <a:latin typeface="Arial"/>
              <a:cs typeface="Arial"/>
            </a:endParaRPr>
          </a:p>
          <a:p>
            <a:pPr marL="342900" indent="-342900">
              <a:buFont typeface="Arial" panose="020B0604020202020204" pitchFamily="34" charset="0"/>
              <a:buChar char="•"/>
            </a:pPr>
            <a:r>
              <a:rPr lang="en-US" altLang="en-US" sz="2400" dirty="0">
                <a:solidFill>
                  <a:schemeClr val="accent1"/>
                </a:solidFill>
                <a:latin typeface="Arial"/>
                <a:cs typeface="Arial"/>
              </a:rPr>
              <a:t>Part 1</a:t>
            </a:r>
            <a:br>
              <a:rPr lang="en-US" altLang="en-US" sz="1600" dirty="0"/>
            </a:br>
            <a:r>
              <a:rPr lang="en-US" altLang="en-US" sz="1600" b="0" dirty="0">
                <a:latin typeface="Arial"/>
                <a:cs typeface="Arial"/>
              </a:rPr>
              <a:t>Disability Facts &amp; Activism, Why Disability Aware?, Disability Glossary</a:t>
            </a:r>
            <a:br>
              <a:rPr lang="en-US" altLang="en-US" sz="1600" b="0" dirty="0"/>
            </a:br>
            <a:endParaRPr lang="en-US" altLang="en-US" sz="1600" b="0"/>
          </a:p>
          <a:p>
            <a:pPr marL="342900" indent="-342900">
              <a:buFont typeface="Arial" panose="020B0604020202020204" pitchFamily="34" charset="0"/>
              <a:buChar char="•"/>
            </a:pPr>
            <a:r>
              <a:rPr lang="en-US" altLang="en-US" sz="2400" dirty="0">
                <a:solidFill>
                  <a:schemeClr val="accent1"/>
                </a:solidFill>
                <a:latin typeface="Arial"/>
                <a:cs typeface="Arial"/>
              </a:rPr>
              <a:t>BREAK</a:t>
            </a:r>
            <a:br>
              <a:rPr lang="en-US" altLang="en-US" sz="1600" b="0" dirty="0"/>
            </a:br>
            <a:endParaRPr lang="en-US" altLang="en-US" sz="1600" b="0"/>
          </a:p>
          <a:p>
            <a:pPr marL="342900" indent="-342900">
              <a:buFont typeface="Arial" panose="020B0604020202020204" pitchFamily="34" charset="0"/>
              <a:buChar char="•"/>
            </a:pPr>
            <a:r>
              <a:rPr lang="en-US" altLang="en-US" sz="2400" dirty="0">
                <a:solidFill>
                  <a:schemeClr val="accent1"/>
                </a:solidFill>
                <a:latin typeface="Arial"/>
                <a:cs typeface="Arial"/>
              </a:rPr>
              <a:t>Part 2</a:t>
            </a:r>
            <a:br>
              <a:rPr lang="en-US" altLang="en-US" sz="1600" b="0" dirty="0"/>
            </a:br>
            <a:r>
              <a:rPr lang="en-US" altLang="en-US" sz="1600" b="0" dirty="0">
                <a:latin typeface="Arial"/>
                <a:cs typeface="Arial"/>
              </a:rPr>
              <a:t>Spoon Theory, Reducing Barriers, Role Play</a:t>
            </a:r>
            <a:br>
              <a:rPr lang="en-US" altLang="en-US" sz="1600" b="0" dirty="0"/>
            </a:br>
            <a:endParaRPr lang="en-US" altLang="en-US" sz="1600" b="0"/>
          </a:p>
          <a:p>
            <a:pPr marL="342900" indent="-342900">
              <a:buFont typeface="Arial" panose="020B0604020202020204" pitchFamily="34" charset="0"/>
              <a:buChar char="•"/>
            </a:pPr>
            <a:r>
              <a:rPr lang="en-US" altLang="en-US" sz="2400" dirty="0">
                <a:solidFill>
                  <a:schemeClr val="accent1"/>
                </a:solidFill>
                <a:latin typeface="Arial"/>
                <a:cs typeface="Arial"/>
              </a:rPr>
              <a:t>Closing</a:t>
            </a:r>
            <a:br>
              <a:rPr lang="en-US" altLang="en-US" sz="1600" dirty="0"/>
            </a:br>
            <a:r>
              <a:rPr lang="en-US" altLang="en-US" sz="1600" b="0" dirty="0">
                <a:latin typeface="Arial"/>
                <a:cs typeface="Arial"/>
              </a:rPr>
              <a:t>DSPS Student Perspectives, Contact, Resources, Q&amp;A</a:t>
            </a:r>
          </a:p>
          <a:p>
            <a:endParaRPr lang="en-US" altLang="en-US" sz="1600" b="0" dirty="0">
              <a:solidFill>
                <a:srgbClr val="000000"/>
              </a:solidFill>
              <a:latin typeface="Arial"/>
              <a:cs typeface="Arial"/>
            </a:endParaRPr>
          </a:p>
          <a:p>
            <a:pPr marL="342900" indent="-342900">
              <a:buFont typeface="Arial" panose="020B0604020202020204" pitchFamily="34" charset="0"/>
              <a:buChar char="•"/>
            </a:pPr>
            <a:r>
              <a:rPr lang="en-US" sz="2400" dirty="0">
                <a:solidFill>
                  <a:schemeClr val="accent1"/>
                </a:solidFill>
                <a:latin typeface="Arial"/>
                <a:cs typeface="Arial"/>
              </a:rPr>
              <a:t>Disability Aware Swag &amp; Badge</a:t>
            </a:r>
            <a:endParaRPr lang="en-US" altLang="en-US" sz="2400" b="0" dirty="0">
              <a:solidFill>
                <a:schemeClr val="accent1"/>
              </a:solidFill>
              <a:latin typeface="Arial"/>
              <a:cs typeface="Arial"/>
            </a:endParaRPr>
          </a:p>
        </p:txBody>
      </p:sp>
      <p:sp>
        <p:nvSpPr>
          <p:cNvPr id="5" name="Title 4">
            <a:extLst>
              <a:ext uri="{FF2B5EF4-FFF2-40B4-BE49-F238E27FC236}">
                <a16:creationId xmlns:a16="http://schemas.microsoft.com/office/drawing/2014/main" id="{144B15D3-E009-A981-D789-F789FE759A8D}"/>
              </a:ext>
            </a:extLst>
          </p:cNvPr>
          <p:cNvSpPr>
            <a:spLocks noGrp="1"/>
          </p:cNvSpPr>
          <p:nvPr>
            <p:ph type="title"/>
          </p:nvPr>
        </p:nvSpPr>
        <p:spPr>
          <a:xfrm>
            <a:off x="762000" y="387715"/>
            <a:ext cx="10995560" cy="1189038"/>
          </a:xfrm>
        </p:spPr>
        <p:txBody>
          <a:bodyPr>
            <a:normAutofit fontScale="90000"/>
          </a:bodyPr>
          <a:lstStyle/>
          <a:p>
            <a:r>
              <a:rPr lang="en-US" sz="4800" dirty="0">
                <a:latin typeface="Arial"/>
                <a:cs typeface="Arial"/>
              </a:rPr>
              <a:t>A Overview of the Full Training Format </a:t>
            </a:r>
            <a:br>
              <a:rPr lang="en-US" sz="4800" dirty="0">
                <a:latin typeface="Arial"/>
                <a:cs typeface="Arial"/>
              </a:rPr>
            </a:br>
            <a:r>
              <a:rPr lang="en-US" sz="4800" dirty="0">
                <a:latin typeface="Arial"/>
                <a:cs typeface="Arial"/>
              </a:rPr>
              <a:t>(1.5-3 Hours)</a:t>
            </a:r>
            <a:endParaRPr lang="en-US" sz="4800" dirty="0">
              <a:cs typeface="Arial" panose="020B0604020202020204" pitchFamily="34" charset="0"/>
            </a:endParaRPr>
          </a:p>
        </p:txBody>
      </p:sp>
    </p:spTree>
    <p:extLst>
      <p:ext uri="{BB962C8B-B14F-4D97-AF65-F5344CB8AC3E}">
        <p14:creationId xmlns:p14="http://schemas.microsoft.com/office/powerpoint/2010/main" val="2914691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7339A5B-725F-AD26-E510-56438665D530}"/>
              </a:ext>
              <a:ext uri="{C183D7F6-B498-43B3-948B-1728B52AA6E4}">
                <adec:decorative xmlns:adec="http://schemas.microsoft.com/office/drawing/2017/decorative" val="1"/>
              </a:ext>
            </a:extLst>
          </p:cNvPr>
          <p:cNvPicPr>
            <a:picLocks/>
          </p:cNvPicPr>
          <p:nvPr/>
        </p:nvPicPr>
        <p:blipFill rotWithShape="1">
          <a:blip r:embed="rId3"/>
          <a:srcRect l="62792" r="21265"/>
          <a:stretch/>
        </p:blipFill>
        <p:spPr>
          <a:xfrm>
            <a:off x="0" y="-27432"/>
            <a:ext cx="236323" cy="6885432"/>
          </a:xfrm>
          <a:prstGeom prst="rect">
            <a:avLst/>
          </a:prstGeom>
        </p:spPr>
      </p:pic>
      <p:pic>
        <p:nvPicPr>
          <p:cNvPr id="28" name="Picture 27">
            <a:extLst>
              <a:ext uri="{FF2B5EF4-FFF2-40B4-BE49-F238E27FC236}">
                <a16:creationId xmlns:a16="http://schemas.microsoft.com/office/drawing/2014/main" id="{C47ED38A-ABCC-1EA4-6F66-CE4DA01FA508}"/>
              </a:ext>
              <a:ext uri="{C183D7F6-B498-43B3-948B-1728B52AA6E4}">
                <adec:decorative xmlns:adec="http://schemas.microsoft.com/office/drawing/2017/decorative" val="1"/>
              </a:ext>
            </a:extLst>
          </p:cNvPr>
          <p:cNvPicPr>
            <a:picLocks noChangeAspect="1"/>
          </p:cNvPicPr>
          <p:nvPr/>
        </p:nvPicPr>
        <p:blipFill rotWithShape="1">
          <a:blip r:embed="rId4"/>
          <a:srcRect t="23950" b="26050"/>
          <a:stretch/>
        </p:blipFill>
        <p:spPr>
          <a:xfrm>
            <a:off x="9802112" y="4572000"/>
            <a:ext cx="2571750" cy="2286000"/>
          </a:xfrm>
          <a:prstGeom prst="rect">
            <a:avLst/>
          </a:prstGeom>
        </p:spPr>
      </p:pic>
      <p:sp>
        <p:nvSpPr>
          <p:cNvPr id="26" name="Text Placeholder 1">
            <a:extLst>
              <a:ext uri="{FF2B5EF4-FFF2-40B4-BE49-F238E27FC236}">
                <a16:creationId xmlns:a16="http://schemas.microsoft.com/office/drawing/2014/main" id="{05C3CE79-CE9B-D542-8A36-C391D528C446}"/>
              </a:ext>
            </a:extLst>
          </p:cNvPr>
          <p:cNvSpPr txBox="1">
            <a:spLocks/>
          </p:cNvSpPr>
          <p:nvPr/>
        </p:nvSpPr>
        <p:spPr>
          <a:xfrm>
            <a:off x="577126" y="1331445"/>
            <a:ext cx="10787560" cy="54210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a:solidFill>
                  <a:srgbClr val="222222"/>
                </a:solidFill>
              </a:rPr>
              <a:t>“An interaction between an individual’s personal condition (such as [using] a wheelchair or having a visual impairment) and environmental factors (such as negative attitudes or inaccessible buildings) which together lead to disability and affect an individual’s participation in society.” </a:t>
            </a:r>
            <a:r>
              <a:rPr lang="en-US" sz="1800">
                <a:solidFill>
                  <a:srgbClr val="222222"/>
                </a:solidFill>
              </a:rPr>
              <a:t>(United Nations) </a:t>
            </a:r>
            <a:br>
              <a:rPr lang="en-US" sz="2400">
                <a:solidFill>
                  <a:srgbClr val="222222"/>
                </a:solidFill>
              </a:rPr>
            </a:br>
            <a:endParaRPr lang="en-US" sz="1100">
              <a:solidFill>
                <a:srgbClr val="222222"/>
              </a:solidFill>
            </a:endParaRPr>
          </a:p>
          <a:p>
            <a:pPr lvl="1">
              <a:lnSpc>
                <a:spcPct val="150000"/>
              </a:lnSpc>
            </a:pPr>
            <a:r>
              <a:rPr lang="en-US">
                <a:solidFill>
                  <a:srgbClr val="222222"/>
                </a:solidFill>
              </a:rPr>
              <a:t>Disabilities can be </a:t>
            </a:r>
            <a:r>
              <a:rPr lang="en-US" b="1">
                <a:solidFill>
                  <a:srgbClr val="222222"/>
                </a:solidFill>
              </a:rPr>
              <a:t>visible/apparent </a:t>
            </a:r>
            <a:r>
              <a:rPr lang="en-US">
                <a:solidFill>
                  <a:srgbClr val="222222"/>
                </a:solidFill>
              </a:rPr>
              <a:t>or </a:t>
            </a:r>
            <a:r>
              <a:rPr lang="en-US" b="1">
                <a:solidFill>
                  <a:srgbClr val="222222"/>
                </a:solidFill>
              </a:rPr>
              <a:t>invisible/hidden.</a:t>
            </a:r>
            <a:endParaRPr lang="en-US">
              <a:solidFill>
                <a:srgbClr val="222222"/>
              </a:solidFill>
            </a:endParaRPr>
          </a:p>
          <a:p>
            <a:pPr lvl="1">
              <a:lnSpc>
                <a:spcPct val="150000"/>
              </a:lnSpc>
            </a:pPr>
            <a:r>
              <a:rPr lang="en-US">
                <a:solidFill>
                  <a:srgbClr val="222222"/>
                </a:solidFill>
              </a:rPr>
              <a:t>People may choose to </a:t>
            </a:r>
            <a:r>
              <a:rPr lang="en-US" b="1">
                <a:solidFill>
                  <a:srgbClr val="222222"/>
                </a:solidFill>
              </a:rPr>
              <a:t>disclose</a:t>
            </a:r>
            <a:r>
              <a:rPr lang="en-US">
                <a:solidFill>
                  <a:srgbClr val="222222"/>
                </a:solidFill>
              </a:rPr>
              <a:t> or </a:t>
            </a:r>
            <a:r>
              <a:rPr lang="en-US" b="1">
                <a:solidFill>
                  <a:srgbClr val="222222"/>
                </a:solidFill>
              </a:rPr>
              <a:t>not disclose.</a:t>
            </a:r>
            <a:endParaRPr lang="en-US">
              <a:solidFill>
                <a:srgbClr val="222222"/>
              </a:solidFill>
            </a:endParaRPr>
          </a:p>
          <a:p>
            <a:pPr lvl="1">
              <a:lnSpc>
                <a:spcPct val="150000"/>
              </a:lnSpc>
            </a:pPr>
            <a:r>
              <a:rPr lang="en-US" b="0" i="0">
                <a:solidFill>
                  <a:srgbClr val="222222"/>
                </a:solidFill>
                <a:effectLst/>
              </a:rPr>
              <a:t>Disabilities can be </a:t>
            </a:r>
            <a:r>
              <a:rPr lang="en-US" b="1" i="0">
                <a:solidFill>
                  <a:srgbClr val="222222"/>
                </a:solidFill>
                <a:effectLst/>
              </a:rPr>
              <a:t>congenital</a:t>
            </a:r>
            <a:r>
              <a:rPr lang="en-US" b="0" i="0">
                <a:solidFill>
                  <a:srgbClr val="222222"/>
                </a:solidFill>
                <a:effectLst/>
              </a:rPr>
              <a:t> or </a:t>
            </a:r>
            <a:r>
              <a:rPr lang="en-US" b="1" i="0">
                <a:solidFill>
                  <a:srgbClr val="222222"/>
                </a:solidFill>
                <a:effectLst/>
              </a:rPr>
              <a:t>acquired</a:t>
            </a:r>
            <a:r>
              <a:rPr lang="en-US">
                <a:solidFill>
                  <a:srgbClr val="222222"/>
                </a:solidFill>
              </a:rPr>
              <a:t>.</a:t>
            </a:r>
          </a:p>
          <a:p>
            <a:pPr lvl="1">
              <a:lnSpc>
                <a:spcPct val="150000"/>
              </a:lnSpc>
            </a:pPr>
            <a:r>
              <a:rPr lang="en-US">
                <a:solidFill>
                  <a:srgbClr val="222222"/>
                </a:solidFill>
              </a:rPr>
              <a:t>Language around disability is </a:t>
            </a:r>
            <a:r>
              <a:rPr lang="en-US" b="1">
                <a:solidFill>
                  <a:srgbClr val="222222"/>
                </a:solidFill>
              </a:rPr>
              <a:t>evolving </a:t>
            </a:r>
            <a:r>
              <a:rPr lang="en-US">
                <a:solidFill>
                  <a:srgbClr val="222222"/>
                </a:solidFill>
              </a:rPr>
              <a:t>and </a:t>
            </a:r>
            <a:r>
              <a:rPr lang="en-US" b="1">
                <a:solidFill>
                  <a:srgbClr val="222222"/>
                </a:solidFill>
              </a:rPr>
              <a:t>nuanced</a:t>
            </a:r>
            <a:r>
              <a:rPr lang="en-US">
                <a:solidFill>
                  <a:srgbClr val="222222"/>
                </a:solidFill>
              </a:rPr>
              <a:t>.</a:t>
            </a:r>
            <a:endParaRPr lang="en-US" i="0">
              <a:solidFill>
                <a:srgbClr val="222222"/>
              </a:solidFill>
              <a:effectLst/>
            </a:endParaRPr>
          </a:p>
        </p:txBody>
      </p:sp>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577126" y="237315"/>
            <a:ext cx="9141397" cy="1173474"/>
          </a:xfrm>
        </p:spPr>
        <p:txBody>
          <a:bodyPr anchor="t">
            <a:noAutofit/>
          </a:bodyPr>
          <a:lstStyle/>
          <a:p>
            <a:pPr algn="l">
              <a:tabLst>
                <a:tab pos="5357813" algn="l"/>
              </a:tabLst>
            </a:pPr>
            <a:r>
              <a:rPr lang="en-US" sz="4800"/>
              <a:t>Disability Defined</a:t>
            </a:r>
          </a:p>
        </p:txBody>
      </p:sp>
    </p:spTree>
    <p:extLst>
      <p:ext uri="{BB962C8B-B14F-4D97-AF65-F5344CB8AC3E}">
        <p14:creationId xmlns:p14="http://schemas.microsoft.com/office/powerpoint/2010/main" val="2273215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7339A5B-725F-AD26-E510-56438665D530}"/>
              </a:ext>
              <a:ext uri="{C183D7F6-B498-43B3-948B-1728B52AA6E4}">
                <adec:decorative xmlns:adec="http://schemas.microsoft.com/office/drawing/2017/decorative" val="1"/>
              </a:ext>
            </a:extLst>
          </p:cNvPr>
          <p:cNvPicPr>
            <a:picLocks/>
          </p:cNvPicPr>
          <p:nvPr/>
        </p:nvPicPr>
        <p:blipFill rotWithShape="1">
          <a:blip r:embed="rId3"/>
          <a:srcRect l="62792" r="21265"/>
          <a:stretch/>
        </p:blipFill>
        <p:spPr>
          <a:xfrm>
            <a:off x="0" y="-27432"/>
            <a:ext cx="236323" cy="6885432"/>
          </a:xfrm>
          <a:prstGeom prst="rect">
            <a:avLst/>
          </a:prstGeom>
        </p:spPr>
      </p:pic>
      <p:pic>
        <p:nvPicPr>
          <p:cNvPr id="28" name="Picture 27">
            <a:extLst>
              <a:ext uri="{FF2B5EF4-FFF2-40B4-BE49-F238E27FC236}">
                <a16:creationId xmlns:a16="http://schemas.microsoft.com/office/drawing/2014/main" id="{C47ED38A-ABCC-1EA4-6F66-CE4DA01FA508}"/>
              </a:ext>
              <a:ext uri="{C183D7F6-B498-43B3-948B-1728B52AA6E4}">
                <adec:decorative xmlns:adec="http://schemas.microsoft.com/office/drawing/2017/decorative" val="1"/>
              </a:ext>
            </a:extLst>
          </p:cNvPr>
          <p:cNvPicPr>
            <a:picLocks noChangeAspect="1"/>
          </p:cNvPicPr>
          <p:nvPr/>
        </p:nvPicPr>
        <p:blipFill rotWithShape="1">
          <a:blip r:embed="rId4"/>
          <a:srcRect t="23950" b="26050"/>
          <a:stretch/>
        </p:blipFill>
        <p:spPr>
          <a:xfrm>
            <a:off x="9802112" y="4572000"/>
            <a:ext cx="2571750" cy="2286000"/>
          </a:xfrm>
          <a:prstGeom prst="rect">
            <a:avLst/>
          </a:prstGeom>
        </p:spPr>
      </p:pic>
      <p:sp>
        <p:nvSpPr>
          <p:cNvPr id="26" name="Text Placeholder 1">
            <a:extLst>
              <a:ext uri="{FF2B5EF4-FFF2-40B4-BE49-F238E27FC236}">
                <a16:creationId xmlns:a16="http://schemas.microsoft.com/office/drawing/2014/main" id="{05C3CE79-CE9B-D542-8A36-C391D528C446}"/>
              </a:ext>
            </a:extLst>
          </p:cNvPr>
          <p:cNvSpPr txBox="1">
            <a:spLocks/>
          </p:cNvSpPr>
          <p:nvPr/>
        </p:nvSpPr>
        <p:spPr>
          <a:xfrm>
            <a:off x="577126" y="1331445"/>
            <a:ext cx="10787560" cy="47264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a:solidFill>
                  <a:srgbClr val="222222"/>
                </a:solidFill>
              </a:rPr>
              <a:t>Through inclusive, accessible, and equity-driven programs, Disability Support Programs and Services (DSPS) fosters high-quality learning opportunities for students. We support the social, educational, and career journeys of students with disabilities by meeting them where they are, building on their strengths, and by supporting the districtwide community to increase goal achievement for and with people with disabilities. </a:t>
            </a:r>
            <a:br>
              <a:rPr lang="en-US" sz="2400">
                <a:solidFill>
                  <a:srgbClr val="222222"/>
                </a:solidFill>
              </a:rPr>
            </a:br>
            <a:endParaRPr lang="en-US" sz="2400">
              <a:solidFill>
                <a:srgbClr val="222222"/>
              </a:solidFill>
            </a:endParaRPr>
          </a:p>
        </p:txBody>
      </p:sp>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577126" y="237315"/>
            <a:ext cx="9141397" cy="1173474"/>
          </a:xfrm>
        </p:spPr>
        <p:txBody>
          <a:bodyPr anchor="t">
            <a:noAutofit/>
          </a:bodyPr>
          <a:lstStyle/>
          <a:p>
            <a:pPr algn="l">
              <a:tabLst>
                <a:tab pos="5357813" algn="l"/>
              </a:tabLst>
            </a:pPr>
            <a:r>
              <a:rPr lang="en-US" sz="4800"/>
              <a:t>DSPS Defined</a:t>
            </a:r>
          </a:p>
        </p:txBody>
      </p:sp>
    </p:spTree>
    <p:extLst>
      <p:ext uri="{BB962C8B-B14F-4D97-AF65-F5344CB8AC3E}">
        <p14:creationId xmlns:p14="http://schemas.microsoft.com/office/powerpoint/2010/main" val="390669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FCB389-F614-6AFF-FAAA-B4013A7B94AF}"/>
              </a:ext>
              <a:ext uri="{C183D7F6-B498-43B3-948B-1728B52AA6E4}">
                <adec:decorative xmlns:adec="http://schemas.microsoft.com/office/drawing/2017/decorative" val="1"/>
              </a:ext>
            </a:extLst>
          </p:cNvPr>
          <p:cNvPicPr>
            <a:picLocks/>
          </p:cNvPicPr>
          <p:nvPr/>
        </p:nvPicPr>
        <p:blipFill rotWithShape="1">
          <a:blip r:embed="rId4"/>
          <a:srcRect l="62792" r="21265"/>
          <a:stretch/>
        </p:blipFill>
        <p:spPr>
          <a:xfrm>
            <a:off x="0" y="-27432"/>
            <a:ext cx="236323" cy="6885432"/>
          </a:xfrm>
          <a:prstGeom prst="rect">
            <a:avLst/>
          </a:prstGeom>
        </p:spPr>
      </p:pic>
      <p:pic>
        <p:nvPicPr>
          <p:cNvPr id="7" name="Picture 6">
            <a:extLst>
              <a:ext uri="{FF2B5EF4-FFF2-40B4-BE49-F238E27FC236}">
                <a16:creationId xmlns:a16="http://schemas.microsoft.com/office/drawing/2014/main" id="{05611182-72ED-9D83-C5EB-42447E02CA54}"/>
              </a:ext>
              <a:ext uri="{C183D7F6-B498-43B3-948B-1728B52AA6E4}">
                <adec:decorative xmlns:adec="http://schemas.microsoft.com/office/drawing/2017/decorative" val="1"/>
              </a:ext>
            </a:extLst>
          </p:cNvPr>
          <p:cNvPicPr>
            <a:picLocks noChangeAspect="1"/>
          </p:cNvPicPr>
          <p:nvPr/>
        </p:nvPicPr>
        <p:blipFill rotWithShape="1">
          <a:blip r:embed="rId5"/>
          <a:srcRect t="23950" b="26050"/>
          <a:stretch/>
        </p:blipFill>
        <p:spPr>
          <a:xfrm>
            <a:off x="9802112" y="4572000"/>
            <a:ext cx="2571750" cy="2286000"/>
          </a:xfrm>
          <a:prstGeom prst="rect">
            <a:avLst/>
          </a:prstGeom>
        </p:spPr>
      </p:pic>
      <p:sp>
        <p:nvSpPr>
          <p:cNvPr id="9" name="Text Placeholder 5">
            <a:extLst>
              <a:ext uri="{FF2B5EF4-FFF2-40B4-BE49-F238E27FC236}">
                <a16:creationId xmlns:a16="http://schemas.microsoft.com/office/drawing/2014/main" id="{35D077C9-032A-F62D-1901-2AC3EAAA1D3F}"/>
              </a:ext>
            </a:extLst>
          </p:cNvPr>
          <p:cNvSpPr txBox="1">
            <a:spLocks/>
          </p:cNvSpPr>
          <p:nvPr/>
        </p:nvSpPr>
        <p:spPr>
          <a:xfrm>
            <a:off x="2205709" y="5904709"/>
            <a:ext cx="7595198" cy="5293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Aft>
                <a:spcPts val="0"/>
              </a:spcAft>
              <a:buNone/>
            </a:pPr>
            <a:r>
              <a:rPr lang="en-US" sz="2400" b="1">
                <a:solidFill>
                  <a:srgbClr val="005E61"/>
                </a:solidFill>
                <a:hlinkClick r:id="rId6">
                  <a:extLst>
                    <a:ext uri="{A12FA001-AC4F-418D-AE19-62706E023703}">
                      <ahyp:hlinkClr xmlns:ahyp="http://schemas.microsoft.com/office/drawing/2018/hyperlinkcolor" val="tx"/>
                    </a:ext>
                  </a:extLst>
                </a:hlinkClick>
              </a:rPr>
              <a:t>Source: </a:t>
            </a:r>
            <a:r>
              <a:rPr lang="en-US" sz="2400" b="1" err="1">
                <a:solidFill>
                  <a:srgbClr val="005E61"/>
                </a:solidFill>
                <a:hlinkClick r:id="rId6">
                  <a:extLst>
                    <a:ext uri="{A12FA001-AC4F-418D-AE19-62706E023703}">
                      <ahyp:hlinkClr xmlns:ahyp="http://schemas.microsoft.com/office/drawing/2018/hyperlinkcolor" val="tx"/>
                    </a:ext>
                  </a:extLst>
                </a:hlinkClick>
              </a:rPr>
              <a:t>Youtube</a:t>
            </a:r>
            <a:r>
              <a:rPr lang="en-US" sz="2400" b="1">
                <a:solidFill>
                  <a:srgbClr val="005E61"/>
                </a:solidFill>
                <a:hlinkClick r:id="rId6">
                  <a:extLst>
                    <a:ext uri="{A12FA001-AC4F-418D-AE19-62706E023703}">
                      <ahyp:hlinkClr xmlns:ahyp="http://schemas.microsoft.com/office/drawing/2018/hyperlinkcolor" val="tx"/>
                    </a:ext>
                  </a:extLst>
                </a:hlinkClick>
              </a:rPr>
              <a:t> @</a:t>
            </a:r>
            <a:r>
              <a:rPr lang="en-US" sz="2400" b="1" err="1">
                <a:solidFill>
                  <a:srgbClr val="005E61"/>
                </a:solidFill>
                <a:hlinkClick r:id="rId6">
                  <a:extLst>
                    <a:ext uri="{A12FA001-AC4F-418D-AE19-62706E023703}">
                      <ahyp:hlinkClr xmlns:ahyp="http://schemas.microsoft.com/office/drawing/2018/hyperlinkcolor" val="tx"/>
                    </a:ext>
                  </a:extLst>
                </a:hlinkClick>
              </a:rPr>
              <a:t>fordfoundation</a:t>
            </a:r>
            <a:endParaRPr lang="en-US" sz="2400" b="1">
              <a:solidFill>
                <a:srgbClr val="005E61"/>
              </a:solidFill>
            </a:endParaRPr>
          </a:p>
        </p:txBody>
      </p:sp>
      <p:sp>
        <p:nvSpPr>
          <p:cNvPr id="5" name="Title 4">
            <a:extLst>
              <a:ext uri="{FF2B5EF4-FFF2-40B4-BE49-F238E27FC236}">
                <a16:creationId xmlns:a16="http://schemas.microsoft.com/office/drawing/2014/main" id="{144B15D3-E009-A981-D789-F789FE759A8D}"/>
              </a:ext>
            </a:extLst>
          </p:cNvPr>
          <p:cNvSpPr>
            <a:spLocks noGrp="1"/>
          </p:cNvSpPr>
          <p:nvPr>
            <p:ph type="title"/>
          </p:nvPr>
        </p:nvSpPr>
        <p:spPr>
          <a:xfrm>
            <a:off x="762000" y="387715"/>
            <a:ext cx="10995560" cy="1189038"/>
          </a:xfrm>
        </p:spPr>
        <p:txBody>
          <a:bodyPr>
            <a:noAutofit/>
          </a:bodyPr>
          <a:lstStyle/>
          <a:p>
            <a:r>
              <a:rPr lang="en-US"/>
              <a:t>Disability is Diversity</a:t>
            </a:r>
          </a:p>
        </p:txBody>
      </p:sp>
      <p:pic>
        <p:nvPicPr>
          <p:cNvPr id="2" name="Online Media 1" descr="(Audio Described) There is no justice without disability #DisabilityDemandsJustice">
            <a:hlinkClick r:id="" action="ppaction://media"/>
            <a:extLst>
              <a:ext uri="{FF2B5EF4-FFF2-40B4-BE49-F238E27FC236}">
                <a16:creationId xmlns:a16="http://schemas.microsoft.com/office/drawing/2014/main" id="{237444FB-46B0-522A-E1E1-ABBFCC969A11}"/>
              </a:ext>
            </a:extLst>
          </p:cNvPr>
          <p:cNvPicPr>
            <a:picLocks noRot="1" noChangeAspect="1"/>
          </p:cNvPicPr>
          <p:nvPr>
            <a:videoFile r:link="rId1"/>
          </p:nvPr>
        </p:nvPicPr>
        <p:blipFill>
          <a:blip r:embed="rId7"/>
          <a:stretch>
            <a:fillRect/>
          </a:stretch>
        </p:blipFill>
        <p:spPr>
          <a:xfrm>
            <a:off x="2418673" y="1559621"/>
            <a:ext cx="7354653" cy="4155379"/>
          </a:xfrm>
          <a:prstGeom prst="rect">
            <a:avLst/>
          </a:prstGeom>
        </p:spPr>
      </p:pic>
    </p:spTree>
    <p:extLst>
      <p:ext uri="{BB962C8B-B14F-4D97-AF65-F5344CB8AC3E}">
        <p14:creationId xmlns:p14="http://schemas.microsoft.com/office/powerpoint/2010/main" val="3815387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FD90C-DAFF-FF80-51E6-4AFE51F3892A}"/>
              </a:ext>
              <a:ext uri="{C183D7F6-B498-43B3-948B-1728B52AA6E4}">
                <adec:decorative xmlns:adec="http://schemas.microsoft.com/office/drawing/2017/decorative" val="1"/>
              </a:ext>
            </a:extLst>
          </p:cNvPr>
          <p:cNvPicPr>
            <a:picLocks noChangeAspect="1"/>
          </p:cNvPicPr>
          <p:nvPr/>
        </p:nvPicPr>
        <p:blipFill rotWithShape="1">
          <a:blip r:embed="rId4"/>
          <a:srcRect r="90257"/>
          <a:stretch/>
        </p:blipFill>
        <p:spPr>
          <a:xfrm>
            <a:off x="0" y="0"/>
            <a:ext cx="264695" cy="6885432"/>
          </a:xfrm>
          <a:prstGeom prst="rect">
            <a:avLst/>
          </a:prstGeom>
        </p:spPr>
      </p:pic>
      <p:pic>
        <p:nvPicPr>
          <p:cNvPr id="10" name="Picture 9">
            <a:extLst>
              <a:ext uri="{FF2B5EF4-FFF2-40B4-BE49-F238E27FC236}">
                <a16:creationId xmlns:a16="http://schemas.microsoft.com/office/drawing/2014/main" id="{CCEA7520-49F6-B62D-A589-017C4F143867}"/>
              </a:ext>
              <a:ext uri="{C183D7F6-B498-43B3-948B-1728B52AA6E4}">
                <adec:decorative xmlns:adec="http://schemas.microsoft.com/office/drawing/2017/decorative" val="1"/>
              </a:ext>
            </a:extLst>
          </p:cNvPr>
          <p:cNvPicPr>
            <a:picLocks noChangeAspect="1"/>
          </p:cNvPicPr>
          <p:nvPr/>
        </p:nvPicPr>
        <p:blipFill rotWithShape="1">
          <a:blip r:embed="rId5"/>
          <a:srcRect t="17353" b="18677"/>
          <a:stretch/>
        </p:blipFill>
        <p:spPr>
          <a:xfrm>
            <a:off x="10273554" y="4612746"/>
            <a:ext cx="2010112" cy="2286000"/>
          </a:xfrm>
          <a:prstGeom prst="rect">
            <a:avLst/>
          </a:prstGeom>
        </p:spPr>
      </p:pic>
      <p:sp>
        <p:nvSpPr>
          <p:cNvPr id="9" name="Text Placeholder 5">
            <a:extLst>
              <a:ext uri="{FF2B5EF4-FFF2-40B4-BE49-F238E27FC236}">
                <a16:creationId xmlns:a16="http://schemas.microsoft.com/office/drawing/2014/main" id="{35D077C9-032A-F62D-1901-2AC3EAAA1D3F}"/>
              </a:ext>
            </a:extLst>
          </p:cNvPr>
          <p:cNvSpPr txBox="1">
            <a:spLocks/>
          </p:cNvSpPr>
          <p:nvPr/>
        </p:nvSpPr>
        <p:spPr>
          <a:xfrm>
            <a:off x="2209800" y="6160168"/>
            <a:ext cx="7595198" cy="5293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Aft>
                <a:spcPts val="0"/>
              </a:spcAft>
              <a:buNone/>
            </a:pPr>
            <a:r>
              <a:rPr lang="en-US" sz="2400" b="1">
                <a:hlinkClick r:id="rId6"/>
              </a:rPr>
              <a:t>Source: </a:t>
            </a:r>
            <a:r>
              <a:rPr lang="en-US" sz="2400" b="1" err="1">
                <a:hlinkClick r:id="rId6"/>
              </a:rPr>
              <a:t>Youtube</a:t>
            </a:r>
            <a:r>
              <a:rPr lang="en-US" sz="2400" b="1">
                <a:hlinkClick r:id="rId6"/>
              </a:rPr>
              <a:t> @</a:t>
            </a:r>
            <a:r>
              <a:rPr lang="en-US" sz="2400" b="1" err="1">
                <a:hlinkClick r:id="rId6"/>
              </a:rPr>
              <a:t>dcgovernment</a:t>
            </a:r>
            <a:endParaRPr lang="en-US" sz="2400" b="1"/>
          </a:p>
        </p:txBody>
      </p:sp>
      <p:sp>
        <p:nvSpPr>
          <p:cNvPr id="5" name="Title 4">
            <a:extLst>
              <a:ext uri="{FF2B5EF4-FFF2-40B4-BE49-F238E27FC236}">
                <a16:creationId xmlns:a16="http://schemas.microsoft.com/office/drawing/2014/main" id="{144B15D3-E009-A981-D789-F789FE759A8D}"/>
              </a:ext>
            </a:extLst>
          </p:cNvPr>
          <p:cNvSpPr>
            <a:spLocks noGrp="1"/>
          </p:cNvSpPr>
          <p:nvPr>
            <p:ph type="title"/>
          </p:nvPr>
        </p:nvSpPr>
        <p:spPr>
          <a:xfrm>
            <a:off x="762000" y="387715"/>
            <a:ext cx="10995560" cy="1189038"/>
          </a:xfrm>
        </p:spPr>
        <p:txBody>
          <a:bodyPr>
            <a:normAutofit/>
          </a:bodyPr>
          <a:lstStyle/>
          <a:p>
            <a:r>
              <a:rPr lang="en-US" sz="4800"/>
              <a:t>Feeling Awkward? That’s okay!</a:t>
            </a:r>
          </a:p>
        </p:txBody>
      </p:sp>
      <p:pic>
        <p:nvPicPr>
          <p:cNvPr id="2" name="Online Media 1" descr="Disability Sensitivity Training Video">
            <a:hlinkClick r:id="" action="ppaction://media"/>
            <a:extLst>
              <a:ext uri="{FF2B5EF4-FFF2-40B4-BE49-F238E27FC236}">
                <a16:creationId xmlns:a16="http://schemas.microsoft.com/office/drawing/2014/main" id="{D231E27F-8060-BD95-EA99-7E2E05F36451}"/>
              </a:ext>
            </a:extLst>
          </p:cNvPr>
          <p:cNvPicPr>
            <a:picLocks noRot="1" noChangeAspect="1"/>
          </p:cNvPicPr>
          <p:nvPr>
            <a:videoFile r:link="rId1"/>
          </p:nvPr>
        </p:nvPicPr>
        <p:blipFill>
          <a:blip r:embed="rId7"/>
          <a:stretch>
            <a:fillRect/>
          </a:stretch>
        </p:blipFill>
        <p:spPr>
          <a:xfrm>
            <a:off x="2209800" y="1576753"/>
            <a:ext cx="7772400" cy="4391406"/>
          </a:xfrm>
          <a:prstGeom prst="rect">
            <a:avLst/>
          </a:prstGeom>
        </p:spPr>
      </p:pic>
      <p:sp>
        <p:nvSpPr>
          <p:cNvPr id="7" name="TextBox 6"/>
          <p:cNvSpPr txBox="1"/>
          <p:nvPr/>
        </p:nvSpPr>
        <p:spPr>
          <a:xfrm>
            <a:off x="3493941" y="6134184"/>
            <a:ext cx="5204117" cy="461665"/>
          </a:xfrm>
          <a:prstGeom prst="rect">
            <a:avLst/>
          </a:prstGeom>
          <a:noFill/>
        </p:spPr>
        <p:txBody>
          <a:bodyPr wrap="square" rtlCol="0">
            <a:spAutoFit/>
          </a:bodyPr>
          <a:lstStyle/>
          <a:p>
            <a:r>
              <a:rPr lang="en-US" sz="2400" b="1" u="sng">
                <a:solidFill>
                  <a:schemeClr val="accent2">
                    <a:lumMod val="75000"/>
                  </a:schemeClr>
                </a:solidFill>
              </a:rPr>
              <a:t>Source: </a:t>
            </a:r>
            <a:r>
              <a:rPr lang="en-US" sz="2400" b="1" u="sng" err="1">
                <a:solidFill>
                  <a:schemeClr val="accent2">
                    <a:lumMod val="75000"/>
                  </a:schemeClr>
                </a:solidFill>
              </a:rPr>
              <a:t>Youtube</a:t>
            </a:r>
            <a:r>
              <a:rPr lang="en-US" sz="2400" b="1" u="sng">
                <a:solidFill>
                  <a:schemeClr val="accent2">
                    <a:lumMod val="75000"/>
                  </a:schemeClr>
                </a:solidFill>
              </a:rPr>
              <a:t> @</a:t>
            </a:r>
            <a:r>
              <a:rPr lang="en-US" sz="2400" b="1" u="sng" err="1">
                <a:solidFill>
                  <a:schemeClr val="accent2">
                    <a:lumMod val="75000"/>
                  </a:schemeClr>
                </a:solidFill>
              </a:rPr>
              <a:t>dcgovernment</a:t>
            </a:r>
            <a:r>
              <a:rPr lang="en-US" sz="2400" b="1" u="sng">
                <a:solidFill>
                  <a:schemeClr val="accent2">
                    <a:lumMod val="75000"/>
                  </a:schemeClr>
                </a:solidFill>
              </a:rPr>
              <a:t> </a:t>
            </a:r>
          </a:p>
        </p:txBody>
      </p:sp>
    </p:spTree>
    <p:extLst>
      <p:ext uri="{BB962C8B-B14F-4D97-AF65-F5344CB8AC3E}">
        <p14:creationId xmlns:p14="http://schemas.microsoft.com/office/powerpoint/2010/main" val="3005309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FD90C-DAFF-FF80-51E6-4AFE51F3892A}"/>
              </a:ext>
              <a:ext uri="{C183D7F6-B498-43B3-948B-1728B52AA6E4}">
                <adec:decorative xmlns:adec="http://schemas.microsoft.com/office/drawing/2017/decorative" val="1"/>
              </a:ext>
            </a:extLst>
          </p:cNvPr>
          <p:cNvPicPr>
            <a:picLocks noChangeAspect="1"/>
          </p:cNvPicPr>
          <p:nvPr/>
        </p:nvPicPr>
        <p:blipFill rotWithShape="1">
          <a:blip r:embed="rId3"/>
          <a:srcRect r="90257"/>
          <a:stretch/>
        </p:blipFill>
        <p:spPr>
          <a:xfrm>
            <a:off x="0" y="0"/>
            <a:ext cx="264695" cy="6885432"/>
          </a:xfrm>
          <a:prstGeom prst="rect">
            <a:avLst/>
          </a:prstGeom>
        </p:spPr>
      </p:pic>
      <p:pic>
        <p:nvPicPr>
          <p:cNvPr id="4" name="Picture 3">
            <a:extLst>
              <a:ext uri="{FF2B5EF4-FFF2-40B4-BE49-F238E27FC236}">
                <a16:creationId xmlns:a16="http://schemas.microsoft.com/office/drawing/2014/main" id="{11DABDC6-1367-D59D-B5FE-146821158A22}"/>
              </a:ext>
              <a:ext uri="{C183D7F6-B498-43B3-948B-1728B52AA6E4}">
                <adec:decorative xmlns:adec="http://schemas.microsoft.com/office/drawing/2017/decorative" val="1"/>
              </a:ext>
            </a:extLst>
          </p:cNvPr>
          <p:cNvPicPr>
            <a:picLocks noChangeAspect="1"/>
          </p:cNvPicPr>
          <p:nvPr/>
        </p:nvPicPr>
        <p:blipFill rotWithShape="1">
          <a:blip r:embed="rId4"/>
          <a:srcRect t="17353" b="18677"/>
          <a:stretch/>
        </p:blipFill>
        <p:spPr>
          <a:xfrm>
            <a:off x="10273554" y="4612746"/>
            <a:ext cx="2010112" cy="2286000"/>
          </a:xfrm>
          <a:prstGeom prst="rect">
            <a:avLst/>
          </a:prstGeom>
        </p:spPr>
      </p:pic>
      <p:sp>
        <p:nvSpPr>
          <p:cNvPr id="5" name="Title 4">
            <a:extLst>
              <a:ext uri="{FF2B5EF4-FFF2-40B4-BE49-F238E27FC236}">
                <a16:creationId xmlns:a16="http://schemas.microsoft.com/office/drawing/2014/main" id="{144B15D3-E009-A981-D789-F789FE759A8D}"/>
              </a:ext>
            </a:extLst>
          </p:cNvPr>
          <p:cNvSpPr>
            <a:spLocks noGrp="1"/>
          </p:cNvSpPr>
          <p:nvPr>
            <p:ph type="title"/>
          </p:nvPr>
        </p:nvSpPr>
        <p:spPr>
          <a:xfrm>
            <a:off x="762000" y="387715"/>
            <a:ext cx="10995560" cy="1189038"/>
          </a:xfrm>
        </p:spPr>
        <p:txBody>
          <a:bodyPr>
            <a:normAutofit/>
          </a:bodyPr>
          <a:lstStyle/>
          <a:p>
            <a:r>
              <a:rPr lang="en-US" sz="4800">
                <a:latin typeface="Arial"/>
                <a:cs typeface="Arial"/>
              </a:rPr>
              <a:t>Myth or Fact </a:t>
            </a:r>
            <a:endParaRPr lang="en-US" sz="4800">
              <a:cs typeface="Arial"/>
            </a:endParaRPr>
          </a:p>
        </p:txBody>
      </p:sp>
      <p:sp>
        <p:nvSpPr>
          <p:cNvPr id="7" name="Text Placeholder 6">
            <a:extLst>
              <a:ext uri="{FF2B5EF4-FFF2-40B4-BE49-F238E27FC236}">
                <a16:creationId xmlns:a16="http://schemas.microsoft.com/office/drawing/2014/main" id="{B61272FD-BCE7-39EC-8427-0EE5A4455A91}"/>
              </a:ext>
            </a:extLst>
          </p:cNvPr>
          <p:cNvSpPr>
            <a:spLocks noGrp="1"/>
          </p:cNvSpPr>
          <p:nvPr>
            <p:ph type="body" sz="quarter" idx="11"/>
          </p:nvPr>
        </p:nvSpPr>
        <p:spPr>
          <a:xfrm>
            <a:off x="762000" y="1905000"/>
            <a:ext cx="11006070" cy="4789867"/>
          </a:xfrm>
        </p:spPr>
        <p:txBody>
          <a:bodyPr vert="horz" lIns="91440" tIns="45720" rIns="91440" bIns="45720" rtlCol="0" anchor="t">
            <a:noAutofit/>
          </a:bodyPr>
          <a:lstStyle/>
          <a:p>
            <a:pPr marL="285750" indent="-285750">
              <a:buFont typeface="Arial"/>
              <a:buChar char="•"/>
            </a:pPr>
            <a:endParaRPr lang="en-US" sz="2000" b="0">
              <a:latin typeface="Arial"/>
              <a:cs typeface="Arial"/>
            </a:endParaRPr>
          </a:p>
        </p:txBody>
      </p:sp>
      <p:sp>
        <p:nvSpPr>
          <p:cNvPr id="2" name="Rectangle: Rounded Corners 1">
            <a:extLst>
              <a:ext uri="{FF2B5EF4-FFF2-40B4-BE49-F238E27FC236}">
                <a16:creationId xmlns:a16="http://schemas.microsoft.com/office/drawing/2014/main" id="{241CF523-DC43-0819-6BA9-1DAABF83FC7A}"/>
              </a:ext>
            </a:extLst>
          </p:cNvPr>
          <p:cNvSpPr/>
          <p:nvPr/>
        </p:nvSpPr>
        <p:spPr>
          <a:xfrm>
            <a:off x="762000" y="1905000"/>
            <a:ext cx="10995560" cy="4789866"/>
          </a:xfrm>
          <a:prstGeom prst="roundRect">
            <a:avLst/>
          </a:prstGeom>
          <a:solidFill>
            <a:schemeClr val="accent2">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sz="3200" b="1">
                <a:solidFill>
                  <a:srgbClr val="000000"/>
                </a:solidFill>
                <a:latin typeface="Arial"/>
                <a:cs typeface="Arial"/>
              </a:rPr>
              <a:t>Myth or Fact</a:t>
            </a:r>
            <a:r>
              <a:rPr lang="en-US" sz="3200">
                <a:solidFill>
                  <a:srgbClr val="000000"/>
                </a:solidFill>
                <a:latin typeface="Arial"/>
                <a:cs typeface="Arial"/>
              </a:rPr>
              <a:t>: The disabled community is the largest and most diverse historically marginalized population. </a:t>
            </a:r>
          </a:p>
          <a:p>
            <a:pPr algn="ctr"/>
            <a:endParaRPr lang="en-US" sz="3200">
              <a:solidFill>
                <a:srgbClr val="000000"/>
              </a:solidFill>
              <a:cs typeface="Segoe UI"/>
            </a:endParaRPr>
          </a:p>
        </p:txBody>
      </p:sp>
      <p:sp>
        <p:nvSpPr>
          <p:cNvPr id="6" name="Rectangle: Rounded Corners 5">
            <a:extLst>
              <a:ext uri="{FF2B5EF4-FFF2-40B4-BE49-F238E27FC236}">
                <a16:creationId xmlns:a16="http://schemas.microsoft.com/office/drawing/2014/main" id="{2D40515C-6E65-5063-5FD9-1744DC00C8D4}"/>
              </a:ext>
            </a:extLst>
          </p:cNvPr>
          <p:cNvSpPr/>
          <p:nvPr/>
        </p:nvSpPr>
        <p:spPr>
          <a:xfrm>
            <a:off x="761516" y="1909618"/>
            <a:ext cx="10995560" cy="4789866"/>
          </a:xfrm>
          <a:prstGeom prst="roundRect">
            <a:avLst/>
          </a:prstGeom>
          <a:solidFill>
            <a:schemeClr val="accent2">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sz="3200" b="1">
                <a:solidFill>
                  <a:srgbClr val="000000"/>
                </a:solidFill>
                <a:latin typeface="Arial" panose="020B0604020202020204" pitchFamily="34" charset="0"/>
                <a:cs typeface="Arial" panose="020B0604020202020204" pitchFamily="34" charset="0"/>
              </a:rPr>
              <a:t>Fact</a:t>
            </a:r>
            <a:r>
              <a:rPr lang="en-US" sz="3200">
                <a:solidFill>
                  <a:srgbClr val="000000"/>
                </a:solidFill>
                <a:latin typeface="Arial" panose="020B0604020202020204" pitchFamily="34" charset="0"/>
                <a:cs typeface="Arial" panose="020B0604020202020204" pitchFamily="34" charset="0"/>
              </a:rPr>
              <a:t>: 1 in 4 adults in the U.S. has some type of disability, and the disabled community is the largest and most diverse historically marginalized population </a:t>
            </a:r>
            <a:r>
              <a:rPr lang="en-US" sz="3200" i="1">
                <a:solidFill>
                  <a:schemeClr val="bg1"/>
                </a:solidFill>
                <a:latin typeface="Arial" panose="020B0604020202020204" pitchFamily="34" charset="0"/>
                <a:ea typeface="+mn-lt"/>
                <a:cs typeface="Arial" panose="020B0604020202020204" pitchFamily="34" charset="0"/>
              </a:rPr>
              <a:t>(CDC).</a:t>
            </a:r>
            <a:r>
              <a:rPr lang="en-US" sz="3200">
                <a:solidFill>
                  <a:schemeClr val="bg1"/>
                </a:solidFill>
                <a:latin typeface="Arial" panose="020B0604020202020204" pitchFamily="34" charset="0"/>
                <a:ea typeface="+mn-lt"/>
                <a:cs typeface="Arial" panose="020B0604020202020204" pitchFamily="34" charset="0"/>
              </a:rPr>
              <a:t> Disabilities are more common and diverse than some may believe.</a:t>
            </a:r>
            <a:r>
              <a:rPr lang="en-US" sz="3200">
                <a:solidFill>
                  <a:srgbClr val="000000"/>
                </a:solidFill>
                <a:latin typeface="Arial" panose="020B0604020202020204" pitchFamily="34" charset="0"/>
                <a:cs typeface="Arial" panose="020B0604020202020204" pitchFamily="34" charset="0"/>
              </a:rPr>
              <a:t> </a:t>
            </a:r>
            <a:endParaRPr lang="en-US" sz="3200">
              <a:latin typeface="Arial" panose="020B0604020202020204" pitchFamily="34" charset="0"/>
              <a:cs typeface="Arial" panose="020B0604020202020204" pitchFamily="34" charset="0"/>
            </a:endParaRPr>
          </a:p>
          <a:p>
            <a:pPr marL="285750" indent="-285750">
              <a:buFont typeface="Arial"/>
              <a:buChar char="•"/>
            </a:pPr>
            <a:endParaRPr lang="en-US" sz="3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782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AE557-CDB1-905E-9314-D17349D9966C}"/>
              </a:ext>
              <a:ext uri="{C183D7F6-B498-43B3-948B-1728B52AA6E4}">
                <adec:decorative xmlns:adec="http://schemas.microsoft.com/office/drawing/2017/decorative" val="1"/>
              </a:ext>
            </a:extLst>
          </p:cNvPr>
          <p:cNvPicPr>
            <a:picLocks noChangeAspect="1"/>
          </p:cNvPicPr>
          <p:nvPr/>
        </p:nvPicPr>
        <p:blipFill rotWithShape="1">
          <a:blip r:embed="rId3"/>
          <a:srcRect l="62792" r="21265"/>
          <a:stretch/>
        </p:blipFill>
        <p:spPr>
          <a:xfrm rot="5400000">
            <a:off x="5977838" y="643839"/>
            <a:ext cx="236323" cy="12192000"/>
          </a:xfrm>
          <a:prstGeom prst="rect">
            <a:avLst/>
          </a:prstGeom>
        </p:spPr>
      </p:pic>
      <p:pic>
        <p:nvPicPr>
          <p:cNvPr id="4" name="Picture 3">
            <a:extLst>
              <a:ext uri="{FF2B5EF4-FFF2-40B4-BE49-F238E27FC236}">
                <a16:creationId xmlns:a16="http://schemas.microsoft.com/office/drawing/2014/main" id="{4453B1BF-8E0F-763A-C7DF-CB17B5D6421D}"/>
              </a:ext>
              <a:ext uri="{C183D7F6-B498-43B3-948B-1728B52AA6E4}">
                <adec:decorative xmlns:adec="http://schemas.microsoft.com/office/drawing/2017/decorative" val="1"/>
              </a:ext>
            </a:extLst>
          </p:cNvPr>
          <p:cNvPicPr>
            <a:picLocks noChangeAspect="1"/>
          </p:cNvPicPr>
          <p:nvPr/>
        </p:nvPicPr>
        <p:blipFill rotWithShape="1">
          <a:blip r:embed="rId4"/>
          <a:srcRect t="23950" b="26050"/>
          <a:stretch/>
        </p:blipFill>
        <p:spPr>
          <a:xfrm>
            <a:off x="8370168" y="-51039"/>
            <a:ext cx="4114800" cy="3657600"/>
          </a:xfrm>
          <a:prstGeom prst="rect">
            <a:avLst/>
          </a:prstGeom>
        </p:spPr>
      </p:pic>
      <p:pic>
        <p:nvPicPr>
          <p:cNvPr id="20" name="Picture 19" descr="Protesters hoisting themselves up the steps of the United States Capitol. Credit...The Tom Olin Collection. Source: New York Times &quot;Nothing About Us Without Us - 16 moments in the fight for disability rights&quot;">
            <a:extLst>
              <a:ext uri="{FF2B5EF4-FFF2-40B4-BE49-F238E27FC236}">
                <a16:creationId xmlns:a16="http://schemas.microsoft.com/office/drawing/2014/main" id="{B67F80A7-1CEF-6A04-C5BA-4CA75F17E65C}"/>
              </a:ext>
            </a:extLst>
          </p:cNvPr>
          <p:cNvPicPr>
            <a:picLocks noChangeAspect="1"/>
          </p:cNvPicPr>
          <p:nvPr/>
        </p:nvPicPr>
        <p:blipFill rotWithShape="1">
          <a:blip r:embed="rId5"/>
          <a:srcRect l="30926" r="33484"/>
          <a:stretch/>
        </p:blipFill>
        <p:spPr>
          <a:xfrm>
            <a:off x="8370169" y="566902"/>
            <a:ext cx="3821832" cy="6054776"/>
          </a:xfrm>
          <a:prstGeom prst="rect">
            <a:avLst/>
          </a:prstGeom>
        </p:spPr>
      </p:pic>
      <p:pic>
        <p:nvPicPr>
          <p:cNvPr id="18" name="Picture 17" descr="Photo credit: HolLynn D’Lil. Brad Lomax, at a rally in 1977 Photo source: goodblacknews.org">
            <a:extLst>
              <a:ext uri="{FF2B5EF4-FFF2-40B4-BE49-F238E27FC236}">
                <a16:creationId xmlns:a16="http://schemas.microsoft.com/office/drawing/2014/main" id="{38C69915-1C54-5D2C-B4C5-55C7CAA097BD}"/>
              </a:ext>
            </a:extLst>
          </p:cNvPr>
          <p:cNvPicPr>
            <a:picLocks noChangeAspect="1"/>
          </p:cNvPicPr>
          <p:nvPr/>
        </p:nvPicPr>
        <p:blipFill rotWithShape="1">
          <a:blip r:embed="rId6"/>
          <a:srcRect l="26899" r="23476"/>
          <a:stretch/>
        </p:blipFill>
        <p:spPr>
          <a:xfrm>
            <a:off x="6096000" y="1711800"/>
            <a:ext cx="4331568" cy="4909878"/>
          </a:xfrm>
          <a:prstGeom prst="rect">
            <a:avLst/>
          </a:prstGeom>
        </p:spPr>
      </p:pic>
      <p:pic>
        <p:nvPicPr>
          <p:cNvPr id="22" name="Picture 21" descr="Several people napping under blankets on the street in front of a bus.] Demonstrators in Denver protesting the lack of wheelchair lifts on city buses.Credit...Glen Martin/The Denver Post, via Getty Images. Source: New York Times &quot;Nothing About Us Without Us - 16 moments in the fight for disability rights&quot;">
            <a:extLst>
              <a:ext uri="{FF2B5EF4-FFF2-40B4-BE49-F238E27FC236}">
                <a16:creationId xmlns:a16="http://schemas.microsoft.com/office/drawing/2014/main" id="{7E98044E-0316-0A3D-5BA7-72E9E53A036D}"/>
              </a:ext>
            </a:extLst>
          </p:cNvPr>
          <p:cNvPicPr>
            <a:picLocks noChangeAspect="1"/>
          </p:cNvPicPr>
          <p:nvPr/>
        </p:nvPicPr>
        <p:blipFill rotWithShape="1">
          <a:blip r:embed="rId7"/>
          <a:srcRect l="11764" t="9356" r="15011" b="6984"/>
          <a:stretch/>
        </p:blipFill>
        <p:spPr>
          <a:xfrm>
            <a:off x="-2" y="3429000"/>
            <a:ext cx="4952117" cy="3192676"/>
          </a:xfrm>
          <a:prstGeom prst="rect">
            <a:avLst/>
          </a:prstGeom>
        </p:spPr>
      </p:pic>
      <p:sp>
        <p:nvSpPr>
          <p:cNvPr id="7" name="Title 2">
            <a:extLst>
              <a:ext uri="{FF2B5EF4-FFF2-40B4-BE49-F238E27FC236}">
                <a16:creationId xmlns:a16="http://schemas.microsoft.com/office/drawing/2014/main" id="{90A8D92B-5CD4-B223-C7FD-3E0FC9917B99}"/>
              </a:ext>
            </a:extLst>
          </p:cNvPr>
          <p:cNvSpPr>
            <a:spLocks noGrp="1"/>
          </p:cNvSpPr>
          <p:nvPr>
            <p:ph type="title"/>
          </p:nvPr>
        </p:nvSpPr>
        <p:spPr>
          <a:xfrm>
            <a:off x="577126" y="266520"/>
            <a:ext cx="9141397" cy="2043444"/>
          </a:xfrm>
        </p:spPr>
        <p:txBody>
          <a:bodyPr>
            <a:noAutofit/>
          </a:bodyPr>
          <a:lstStyle/>
          <a:p>
            <a:pPr algn="l"/>
            <a:r>
              <a:rPr lang="en-US" sz="6600"/>
              <a:t>Disability Facts</a:t>
            </a:r>
            <a:br>
              <a:rPr lang="en-US" sz="6600"/>
            </a:br>
            <a:r>
              <a:rPr lang="en-US" sz="6600"/>
              <a:t>&amp; Activism</a:t>
            </a:r>
          </a:p>
        </p:txBody>
      </p:sp>
      <p:pic>
        <p:nvPicPr>
          <p:cNvPr id="17" name="Picture 16" descr="Judith Heumann, advocate for disability rights and an official at Center for Independent Living, May 15, 1980 Photo ran 7/7/1980, p. 21 (Vince Maggiora/San Francisco Chronicle via AP). Source: AP Newsroom">
            <a:extLst>
              <a:ext uri="{FF2B5EF4-FFF2-40B4-BE49-F238E27FC236}">
                <a16:creationId xmlns:a16="http://schemas.microsoft.com/office/drawing/2014/main" id="{FF8F23A8-E294-059A-BE3A-0088468C814C}"/>
              </a:ext>
            </a:extLst>
          </p:cNvPr>
          <p:cNvPicPr>
            <a:picLocks noChangeAspect="1"/>
          </p:cNvPicPr>
          <p:nvPr/>
        </p:nvPicPr>
        <p:blipFill rotWithShape="1">
          <a:blip r:embed="rId8"/>
          <a:srcRect l="34401" t="11603" r="37152" b="4738"/>
          <a:stretch/>
        </p:blipFill>
        <p:spPr>
          <a:xfrm>
            <a:off x="4199648" y="1458762"/>
            <a:ext cx="3380247" cy="5591755"/>
          </a:xfrm>
          <a:prstGeom prst="rect">
            <a:avLst/>
          </a:prstGeom>
        </p:spPr>
      </p:pic>
    </p:spTree>
    <p:extLst>
      <p:ext uri="{BB962C8B-B14F-4D97-AF65-F5344CB8AC3E}">
        <p14:creationId xmlns:p14="http://schemas.microsoft.com/office/powerpoint/2010/main" val="1062938117"/>
      </p:ext>
    </p:extLst>
  </p:cSld>
  <p:clrMapOvr>
    <a:masterClrMapping/>
  </p:clrMapOvr>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Win32_LH_v4" id="{5AE25372-5B71-4B3F-A332-C4D84C968E46}" vid="{07F4610E-88B6-4CC8-AAA7-899DFEA9E17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B1AA0657D4434692EFB7AE06DAB823" ma:contentTypeVersion="15" ma:contentTypeDescription="Create a new document." ma:contentTypeScope="" ma:versionID="e64e3d17c13f2333b579643db68ebaa3">
  <xsd:schema xmlns:xsd="http://www.w3.org/2001/XMLSchema" xmlns:xs="http://www.w3.org/2001/XMLSchema" xmlns:p="http://schemas.microsoft.com/office/2006/metadata/properties" xmlns:ns2="ae12427b-e954-42e3-ba74-0e91670c4cb6" xmlns:ns3="0f14e30f-4224-423f-a535-6c00bd59fa48" targetNamespace="http://schemas.microsoft.com/office/2006/metadata/properties" ma:root="true" ma:fieldsID="180445c1e13a11c152fd2d31e4e1f2f2" ns2:_="" ns3:_="">
    <xsd:import namespace="ae12427b-e954-42e3-ba74-0e91670c4cb6"/>
    <xsd:import namespace="0f14e30f-4224-423f-a535-6c00bd59fa4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12427b-e954-42e3-ba74-0e91670c4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623f574-7200-4a29-981e-196d7702f328"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14e30f-4224-423f-a535-6c00bd59fa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6726c-14c4-449d-8f99-adbc55f14d28}" ma:internalName="TaxCatchAll" ma:showField="CatchAllData" ma:web="0f14e30f-4224-423f-a535-6c00bd59fa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e12427b-e954-42e3-ba74-0e91670c4cb6">
      <Terms xmlns="http://schemas.microsoft.com/office/infopath/2007/PartnerControls"/>
    </lcf76f155ced4ddcb4097134ff3c332f>
    <TaxCatchAll xmlns="0f14e30f-4224-423f-a535-6c00bd59fa48" xsi:nil="true"/>
    <SharedWithUsers xmlns="0f14e30f-4224-423f-a535-6c00bd59fa48">
      <UserInfo>
        <DisplayName>Sandra Ricketts</DisplayName>
        <AccountId>26</AccountId>
        <AccountType/>
      </UserInfo>
      <UserInfo>
        <DisplayName>Erika Higginbotham</DisplayName>
        <AccountId>9</AccountId>
        <AccountType/>
      </UserInfo>
      <UserInfo>
        <DisplayName>Brianne Kennedy</DisplayName>
        <AccountId>36</AccountId>
        <AccountType/>
      </UserInfo>
      <UserInfo>
        <DisplayName>Melissa Williams</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9BB5F6-B6C6-4B0E-97FB-C82CC3C60F61}">
  <ds:schemaRefs>
    <ds:schemaRef ds:uri="0f14e30f-4224-423f-a535-6c00bd59fa48"/>
    <ds:schemaRef ds:uri="ae12427b-e954-42e3-ba74-0e91670c4c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89EEA4-141F-4066-B57B-E44468FB3D6E}">
  <ds:schemaRefs>
    <ds:schemaRef ds:uri="http://schemas.microsoft.com/office/2006/documentManagement/types"/>
    <ds:schemaRef ds:uri="http://purl.org/dc/terms/"/>
    <ds:schemaRef ds:uri="ae12427b-e954-42e3-ba74-0e91670c4cb6"/>
    <ds:schemaRef ds:uri="0f14e30f-4224-423f-a535-6c00bd59fa48"/>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3CFAAC47-BD84-465D-B982-7A75BCC08F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2_Office Theme</Template>
  <TotalTime>0</TotalTime>
  <Words>4124</Words>
  <Application>Microsoft Office PowerPoint</Application>
  <PresentationFormat>Widescreen</PresentationFormat>
  <Paragraphs>224</Paragraphs>
  <Slides>22</Slides>
  <Notes>22</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Courier New</vt:lpstr>
      <vt:lpstr>Segoe UI</vt:lpstr>
      <vt:lpstr>Symbol</vt:lpstr>
      <vt:lpstr>2_Office Theme</vt:lpstr>
      <vt:lpstr>Disability Aware at SDCCD</vt:lpstr>
      <vt:lpstr>What to Expect Today</vt:lpstr>
      <vt:lpstr>A Overview of the Full Training Format  (1.5-3 Hours)</vt:lpstr>
      <vt:lpstr>Disability Defined</vt:lpstr>
      <vt:lpstr>DSPS Defined</vt:lpstr>
      <vt:lpstr>Disability is Diversity</vt:lpstr>
      <vt:lpstr>Feeling Awkward? That’s okay!</vt:lpstr>
      <vt:lpstr>Myth or Fact </vt:lpstr>
      <vt:lpstr>Disability Facts &amp; Activism</vt:lpstr>
      <vt:lpstr>Major Milestones</vt:lpstr>
      <vt:lpstr>Quick Stats</vt:lpstr>
      <vt:lpstr>Why Disability Aware? </vt:lpstr>
      <vt:lpstr>Student Perspectives (the “why” of our work)</vt:lpstr>
      <vt:lpstr>More Meaningful Motivators </vt:lpstr>
      <vt:lpstr>Design with All Students in Mind</vt:lpstr>
      <vt:lpstr>More Topics Covered in Training</vt:lpstr>
      <vt:lpstr>Myth or Fact </vt:lpstr>
      <vt:lpstr>“Not Special Needs”</vt:lpstr>
      <vt:lpstr>Mesa DSPS Students</vt:lpstr>
      <vt:lpstr>Student Spotlights (slide 1 of 2)</vt:lpstr>
      <vt:lpstr>Student Spotlights (slide 2 of 2)</vt:lpstr>
      <vt:lpstr>Questions &amp; Next Steps!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History Month</dc:title>
  <dc:subject/>
  <dc:creator>Lindsay White</dc:creator>
  <cp:keywords/>
  <dc:description/>
  <cp:lastModifiedBy>Erika Higginbotham</cp:lastModifiedBy>
  <cp:revision>253</cp:revision>
  <dcterms:created xsi:type="dcterms:W3CDTF">2022-12-27T16:26:56Z</dcterms:created>
  <dcterms:modified xsi:type="dcterms:W3CDTF">2024-04-09T22:58:33Z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0x010100AFB1AA0657D4434692EFB7AE06DAB823</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{"FileActivityType":"9","FileActivityTimeStamp":"2024-01-10T18:15:34.780Z","FileActivityUsersOnPage":[{"DisplayName":"Fernando Barrientos","Id":"fbarrientos@sdccd.edu"},{"DisplayName":"Sandra Ricketts","Id":"sricketts001@sdccd.edu"},{"DisplayName":"Briann</vt:lpwstr>
  </property>
  <property fmtid="{D5CDD505-2E9C-101B-9397-08002B2CF9AE}" pid="9" name="TriggerFlowInfo">
    <vt:lpwstr/>
  </property>
</Properties>
</file>