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6"/>
  </p:notesMasterIdLst>
  <p:handoutMasterIdLst>
    <p:handoutMasterId r:id="rId17"/>
  </p:handoutMasterIdLst>
  <p:sldIdLst>
    <p:sldId id="257" r:id="rId2"/>
    <p:sldId id="280" r:id="rId3"/>
    <p:sldId id="307" r:id="rId4"/>
    <p:sldId id="264" r:id="rId5"/>
    <p:sldId id="263" r:id="rId6"/>
    <p:sldId id="296" r:id="rId7"/>
    <p:sldId id="300" r:id="rId8"/>
    <p:sldId id="276" r:id="rId9"/>
    <p:sldId id="304" r:id="rId10"/>
    <p:sldId id="305" r:id="rId11"/>
    <p:sldId id="306" r:id="rId12"/>
    <p:sldId id="273" r:id="rId13"/>
    <p:sldId id="277" r:id="rId14"/>
    <p:sldId id="279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B7C15FE-7E1A-43B6-96CA-2E7AB93A524F}">
          <p14:sldIdLst>
            <p14:sldId id="257"/>
            <p14:sldId id="280"/>
            <p14:sldId id="307"/>
            <p14:sldId id="264"/>
            <p14:sldId id="263"/>
            <p14:sldId id="296"/>
            <p14:sldId id="300"/>
            <p14:sldId id="276"/>
            <p14:sldId id="304"/>
            <p14:sldId id="305"/>
            <p14:sldId id="306"/>
            <p14:sldId id="273"/>
          </p14:sldIdLst>
        </p14:section>
        <p14:section name="Untitled Section" id="{1F127276-4EA4-48B8-94E8-4AD76A662B99}">
          <p14:sldIdLst>
            <p14:sldId id="277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4414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68" autoAdjust="0"/>
    <p:restoredTop sz="78849" autoAdjust="0"/>
  </p:normalViewPr>
  <p:slideViewPr>
    <p:cSldViewPr>
      <p:cViewPr varScale="1">
        <p:scale>
          <a:sx n="95" d="100"/>
          <a:sy n="95" d="100"/>
        </p:scale>
        <p:origin x="21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603" tIns="45802" rIns="91603" bIns="4580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603" tIns="45802" rIns="91603" bIns="45802" rtlCol="0"/>
          <a:lstStyle>
            <a:lvl1pPr algn="r">
              <a:defRPr sz="1200"/>
            </a:lvl1pPr>
          </a:lstStyle>
          <a:p>
            <a:fld id="{2EF8F8E4-E676-41E9-AF0D-6321FA22984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603" tIns="45802" rIns="91603" bIns="4580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603" tIns="45802" rIns="91603" bIns="45802" rtlCol="0" anchor="b"/>
          <a:lstStyle>
            <a:lvl1pPr algn="r">
              <a:defRPr sz="1200"/>
            </a:lvl1pPr>
          </a:lstStyle>
          <a:p>
            <a:fld id="{C2EF0229-2F51-4654-AD07-DC92C6FE0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92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603" tIns="45802" rIns="91603" bIns="4580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603" tIns="45802" rIns="91603" bIns="45802" rtlCol="0"/>
          <a:lstStyle>
            <a:lvl1pPr algn="r">
              <a:defRPr sz="1200"/>
            </a:lvl1pPr>
          </a:lstStyle>
          <a:p>
            <a:fld id="{8B90E27F-D4F0-4914-AD3B-87E38187C6F5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03" tIns="45802" rIns="91603" bIns="4580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603" tIns="45802" rIns="91603" bIns="4580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603" tIns="45802" rIns="91603" bIns="4580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603" tIns="45802" rIns="91603" bIns="45802" rtlCol="0" anchor="b"/>
          <a:lstStyle>
            <a:lvl1pPr algn="r">
              <a:defRPr sz="1200"/>
            </a:lvl1pPr>
          </a:lstStyle>
          <a:p>
            <a:fld id="{D71D977D-9268-4523-82B4-638991B581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75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761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6029">
              <a:defRPr/>
            </a:pPr>
            <a:r>
              <a:rPr lang="en-US" dirty="0" smtClean="0"/>
              <a:t>Example: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940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6029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94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None/>
            </a:pP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157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965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07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07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07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Knowing if a program is CTE helps in two ways: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funding source (non-general fund)</a:t>
            </a:r>
          </a:p>
          <a:p>
            <a:pPr lvl="0"/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Identifies the needs of CTE programs in context to the overall campus needs.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940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6029">
              <a:defRPr/>
            </a:pPr>
            <a:r>
              <a:rPr lang="en-US" dirty="0" smtClean="0"/>
              <a:t>Example: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940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6029">
              <a:defRPr/>
            </a:pPr>
            <a:r>
              <a:rPr lang="en-US" dirty="0" smtClean="0"/>
              <a:t>Example: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D977D-9268-4523-82B4-638991B5817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94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3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1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1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1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1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1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B1B92316-A46D-46A2-B792-A08144AE9A07}" type="datetimeFigureOut">
              <a:rPr lang="en-US" smtClean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9400AEA8-4A3E-45A4-9470-1756D804896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SDMESA_MISSIO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://bit.ly/SDMESA_SD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SDMESA_C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taskstream.com/signo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hr.sdccd.edu/classification/offtech.cf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67641" y="3505200"/>
            <a:ext cx="7272501" cy="609600"/>
          </a:xfrm>
        </p:spPr>
        <p:txBody>
          <a:bodyPr/>
          <a:lstStyle/>
          <a:p>
            <a:pPr algn="ctr"/>
            <a:r>
              <a:rPr lang="en-US" sz="4000" b="1" dirty="0" smtClean="0"/>
              <a:t>Classified Position Requests</a:t>
            </a:r>
            <a:endParaRPr lang="en-US" sz="4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7" y="838200"/>
            <a:ext cx="5306855" cy="148400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59657" y="4648200"/>
            <a:ext cx="7873937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+mj-lt"/>
              </a:rPr>
              <a:t>Submitting requests as part of the Program Review process</a:t>
            </a:r>
          </a:p>
          <a:p>
            <a:pPr algn="ctr"/>
            <a:endParaRPr lang="en-US" sz="1600" dirty="0" smtClean="0">
              <a:latin typeface="+mj-lt"/>
            </a:endParaRPr>
          </a:p>
          <a:p>
            <a:pPr algn="ctr"/>
            <a:endParaRPr lang="en-US" sz="1600" dirty="0" smtClean="0">
              <a:latin typeface="+mj-lt"/>
            </a:endParaRPr>
          </a:p>
          <a:p>
            <a:pPr algn="ctr"/>
            <a:r>
              <a:rPr lang="en-US" sz="2000" dirty="0" smtClean="0">
                <a:latin typeface="+mj-lt"/>
              </a:rPr>
              <a:t>Presented by Classified Hiring Priorities (CHP) Committee</a:t>
            </a:r>
          </a:p>
          <a:p>
            <a:pPr algn="ctr"/>
            <a:endParaRPr lang="en-US" sz="500" dirty="0" smtClean="0">
              <a:latin typeface="+mj-lt"/>
            </a:endParaRPr>
          </a:p>
          <a:p>
            <a:pPr algn="ctr"/>
            <a:r>
              <a:rPr lang="en-US" sz="2000" dirty="0" smtClean="0">
                <a:latin typeface="+mj-lt"/>
              </a:rPr>
              <a:t>November </a:t>
            </a:r>
            <a:r>
              <a:rPr lang="en-US" sz="2000" dirty="0">
                <a:latin typeface="+mj-lt"/>
              </a:rPr>
              <a:t>4</a:t>
            </a:r>
            <a:r>
              <a:rPr lang="en-US" sz="2000" dirty="0" smtClean="0">
                <a:latin typeface="+mj-lt"/>
              </a:rPr>
              <a:t>, 2019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364692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Enter request</a:t>
            </a:r>
            <a:br>
              <a:rPr lang="en-US" dirty="0" smtClean="0"/>
            </a:br>
            <a:r>
              <a:rPr lang="en-US" dirty="0" smtClean="0"/>
              <a:t>(Continued)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1970648" y="1752600"/>
            <a:ext cx="7020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10.    Answer Question 2 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6587" y="6113017"/>
            <a:ext cx="3810001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3000 </a:t>
            </a:r>
            <a:r>
              <a:rPr lang="en-US" dirty="0">
                <a:solidFill>
                  <a:schemeClr val="tx1"/>
                </a:solidFill>
              </a:rPr>
              <a:t>character </a:t>
            </a:r>
            <a:r>
              <a:rPr lang="en-US" dirty="0" smtClean="0">
                <a:solidFill>
                  <a:schemeClr val="tx1"/>
                </a:solidFill>
              </a:rPr>
              <a:t>limit ( </a:t>
            </a:r>
            <a:r>
              <a:rPr lang="en-US" dirty="0">
                <a:solidFill>
                  <a:schemeClr val="tx1"/>
                </a:solidFill>
              </a:rPr>
              <a:t>words)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50550" y="3524792"/>
            <a:ext cx="6569073" cy="14773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Impact on Outcomes</a:t>
            </a:r>
            <a:endParaRPr lang="en-US" sz="500" b="1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References: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031518"/>
              </p:ext>
            </p:extLst>
          </p:nvPr>
        </p:nvGraphicFramePr>
        <p:xfrm>
          <a:off x="2517972" y="4221480"/>
          <a:ext cx="60960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4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1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Mission/Vision/Values: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sng" dirty="0" smtClean="0">
                          <a:hlinkClick r:id="rId3"/>
                        </a:rPr>
                        <a:t>http://bit.ly/SDMESA_MISSION</a:t>
                      </a:r>
                      <a:endParaRPr lang="en-US" sz="1600" b="1" u="sng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Strategic Directions and Goals: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hlinkClick r:id="rId4"/>
                        </a:rPr>
                        <a:t>http://bit.ly/SDMESA_SDG</a:t>
                      </a:r>
                      <a:endParaRPr lang="en-US" sz="1600" b="1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0550" y="2174836"/>
            <a:ext cx="6483038" cy="72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568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Enter request</a:t>
            </a:r>
            <a:br>
              <a:rPr lang="en-US" dirty="0" smtClean="0"/>
            </a:br>
            <a:r>
              <a:rPr lang="en-US" dirty="0" smtClean="0"/>
              <a:t>(Continued)</a:t>
            </a:r>
            <a:endParaRPr lang="en-US" sz="3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837" y="3895319"/>
            <a:ext cx="3030893" cy="1085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970648" y="1752600"/>
            <a:ext cx="7020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11.    Answer Question 3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3895319"/>
            <a:ext cx="3581400" cy="19389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This question is not  part of </a:t>
            </a:r>
            <a:r>
              <a:rPr lang="en-US" dirty="0" smtClean="0">
                <a:solidFill>
                  <a:schemeClr val="tx1"/>
                </a:solidFill>
              </a:rPr>
              <a:t>scoring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sz="500" dirty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Answer Yes or No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If Yes, explain and provide a link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1450" indent="-171450">
              <a:buFont typeface="Wingdings" pitchFamily="2" charset="2"/>
              <a:buChar char="q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sz="500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809" y="2429331"/>
            <a:ext cx="6555546" cy="1440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6923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Scoring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828800"/>
            <a:ext cx="6934200" cy="213359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1800" b="1" dirty="0" smtClean="0"/>
              <a:t>Review Criteria and Scoring Rubric for guidance on levels of response.</a:t>
            </a:r>
          </a:p>
          <a:p>
            <a:pPr>
              <a:buFont typeface="Wingdings" pitchFamily="2" charset="2"/>
              <a:buChar char="q"/>
            </a:pPr>
            <a:r>
              <a:rPr lang="en-US" sz="1800" b="1" dirty="0" smtClean="0"/>
              <a:t>Responses are judged by their thoroughness in addressing the five criteria in the rubric</a:t>
            </a:r>
          </a:p>
          <a:p>
            <a:pPr>
              <a:buFont typeface="Wingdings" pitchFamily="2" charset="2"/>
              <a:buChar char="q"/>
            </a:pPr>
            <a:r>
              <a:rPr lang="en-US" sz="1800" b="1" dirty="0" smtClean="0"/>
              <a:t>There are 25 maximum points for the overall request (5 maximum points per each criterion)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743105"/>
              </p:ext>
            </p:extLst>
          </p:nvPr>
        </p:nvGraphicFramePr>
        <p:xfrm>
          <a:off x="1905000" y="4080283"/>
          <a:ext cx="6858000" cy="2777716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851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Response Level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Example</a:t>
                      </a:r>
                      <a:endParaRPr 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23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Highest Level    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(5 points)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Specific rationale are articulated</a:t>
                      </a:r>
                      <a:r>
                        <a:rPr lang="en-US" sz="1400" baseline="0" dirty="0" smtClean="0"/>
                        <a:t> and c</a:t>
                      </a:r>
                      <a:r>
                        <a:rPr lang="en-US" sz="1400" dirty="0" smtClean="0"/>
                        <a:t>learly</a:t>
                      </a:r>
                      <a:r>
                        <a:rPr lang="en-US" sz="1400" baseline="0" dirty="0" smtClean="0"/>
                        <a:t> linked details are supported by data.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235">
                <a:tc>
                  <a:txBody>
                    <a:bodyPr/>
                    <a:lstStyle/>
                    <a:p>
                      <a:pPr marL="1435100" indent="-1435100" defTabSz="1435100"/>
                      <a:r>
                        <a:rPr lang="en-US" sz="1400" dirty="0" smtClean="0"/>
                        <a:t>Mid</a:t>
                      </a:r>
                      <a:r>
                        <a:rPr lang="en-US" sz="1400" baseline="0" dirty="0" smtClean="0"/>
                        <a:t> –Level        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(3 points)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Data provided but not analyzed and/or not linked to rationale.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Minimum Level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(1 point)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Passionately</a:t>
                      </a:r>
                      <a:r>
                        <a:rPr lang="en-US" sz="1400" baseline="0" dirty="0" smtClean="0"/>
                        <a:t> written but does not provide rationale or data.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6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Not Addressed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(0 points)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 response or only</a:t>
                      </a:r>
                      <a:r>
                        <a:rPr lang="en-US" sz="1400" baseline="0" dirty="0" smtClean="0"/>
                        <a:t> refers to “see program review”.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7607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Rubric</a:t>
            </a:r>
            <a:endParaRPr lang="en-US" sz="36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05000" y="1752600"/>
            <a:ext cx="723900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8280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&amp;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752600"/>
            <a:ext cx="6248400" cy="46481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 smtClean="0"/>
              <a:t>CHP Website</a:t>
            </a:r>
            <a:r>
              <a:rPr lang="en-US" b="1" dirty="0"/>
              <a:t>: </a:t>
            </a:r>
            <a:r>
              <a:rPr lang="en-US" b="1" dirty="0" smtClean="0"/>
              <a:t>  </a:t>
            </a:r>
            <a:r>
              <a:rPr lang="en-US" b="1" dirty="0" smtClean="0">
                <a:hlinkClick r:id="rId2"/>
              </a:rPr>
              <a:t>http</a:t>
            </a:r>
            <a:r>
              <a:rPr lang="en-US" b="1" dirty="0">
                <a:hlinkClick r:id="rId2"/>
              </a:rPr>
              <a:t>://bit.ly/SDMESA_CHP</a:t>
            </a:r>
            <a:endParaRPr lang="en-US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Classified Hiring Priority Committee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Contact the Chair with Questions</a:t>
            </a:r>
          </a:p>
          <a:p>
            <a:endParaRPr lang="en-US" sz="200" dirty="0" smtClean="0"/>
          </a:p>
          <a:p>
            <a:pPr lvl="1">
              <a:spcBef>
                <a:spcPts val="0"/>
              </a:spcBef>
              <a:buFont typeface="Courier New" pitchFamily="49" charset="0"/>
              <a:buChar char="o"/>
            </a:pPr>
            <a:r>
              <a:rPr lang="en-US" dirty="0" smtClean="0"/>
              <a:t>Ellen Engels   eengels@sdccd.edu  	x2746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546071"/>
              </p:ext>
            </p:extLst>
          </p:nvPr>
        </p:nvGraphicFramePr>
        <p:xfrm>
          <a:off x="2895600" y="2819400"/>
          <a:ext cx="5486400" cy="1844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effectLst/>
                        </a:rPr>
                        <a:t>Andrea</a:t>
                      </a:r>
                      <a:r>
                        <a:rPr lang="en-US" sz="1800" b="0" kern="1200" baseline="0" dirty="0" smtClean="0">
                          <a:effectLst/>
                        </a:rPr>
                        <a:t> Lelham</a:t>
                      </a:r>
                      <a:r>
                        <a:rPr lang="en-US" sz="1800" b="0" kern="1200" dirty="0" smtClean="0">
                          <a:effectLst/>
                        </a:rPr>
                        <a:t>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effectLst/>
                        </a:rPr>
                        <a:t>Marco</a:t>
                      </a:r>
                      <a:r>
                        <a:rPr lang="en-US" sz="1800" kern="1200" dirty="0" smtClean="0">
                          <a:effectLst/>
                        </a:rPr>
                        <a:t> </a:t>
                      </a:r>
                      <a:r>
                        <a:rPr lang="en-US" sz="1800" b="0" kern="1200" dirty="0" smtClean="0">
                          <a:effectLst/>
                        </a:rPr>
                        <a:t>Chavez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Ellen Engels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Monica Romero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</a:rPr>
                        <a:t>Joe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Benedito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</a:rPr>
                        <a:t>Alexi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Balaguer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</a:rPr>
                        <a:t>Karla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Trutna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Gity</a:t>
                      </a:r>
                      <a:r>
                        <a:rPr lang="en-US" sz="1800" kern="1200" baseline="0" dirty="0" smtClean="0">
                          <a:effectLst/>
                        </a:rPr>
                        <a:t> Nematollahi</a:t>
                      </a:r>
                      <a:r>
                        <a:rPr lang="en-US" sz="1800" kern="1200" dirty="0" smtClean="0">
                          <a:effectLst/>
                        </a:rPr>
                        <a:t> 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Lorenze Legaspi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262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2700" dirty="0" smtClean="0"/>
              <a:t>Process Overview</a:t>
            </a:r>
          </a:p>
          <a:p>
            <a:pPr>
              <a:buFont typeface="Wingdings" pitchFamily="2" charset="2"/>
              <a:buChar char="q"/>
            </a:pPr>
            <a:r>
              <a:rPr lang="en-US" sz="2700" dirty="0" smtClean="0"/>
              <a:t>Points to Consider</a:t>
            </a:r>
          </a:p>
          <a:p>
            <a:pPr>
              <a:buFont typeface="Wingdings" pitchFamily="2" charset="2"/>
              <a:buChar char="q"/>
            </a:pPr>
            <a:r>
              <a:rPr lang="en-US" sz="2700" dirty="0" smtClean="0"/>
              <a:t>Accessing Request in Taskstream &amp; Portal</a:t>
            </a:r>
          </a:p>
          <a:p>
            <a:pPr>
              <a:buFont typeface="Wingdings" pitchFamily="2" charset="2"/>
              <a:buChar char="q"/>
            </a:pPr>
            <a:r>
              <a:rPr lang="en-US" sz="2700" dirty="0" smtClean="0"/>
              <a:t>Completing the Request Form in Portal</a:t>
            </a:r>
          </a:p>
          <a:p>
            <a:pPr>
              <a:buFont typeface="Wingdings" pitchFamily="2" charset="2"/>
              <a:buChar char="q"/>
            </a:pPr>
            <a:r>
              <a:rPr lang="en-US" sz="2700" dirty="0" smtClean="0"/>
              <a:t>Scoring Rubric</a:t>
            </a:r>
          </a:p>
          <a:p>
            <a:pPr>
              <a:buFont typeface="Wingdings" pitchFamily="2" charset="2"/>
              <a:buChar char="q"/>
            </a:pPr>
            <a:r>
              <a:rPr lang="en-US" sz="2700" dirty="0" smtClean="0"/>
              <a:t>Q &amp; 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629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828800"/>
            <a:ext cx="6477000" cy="4800599"/>
          </a:xfrm>
        </p:spPr>
        <p:txBody>
          <a:bodyPr>
            <a:normAutofit fontScale="70000" lnSpcReduction="20000"/>
          </a:bodyPr>
          <a:lstStyle/>
          <a:p>
            <a:pPr lvl="0">
              <a:buFont typeface="+mj-lt"/>
              <a:buAutoNum type="arabicPeriod"/>
            </a:pPr>
            <a:r>
              <a:rPr lang="en-US" sz="2900" dirty="0"/>
              <a:t>The department </a:t>
            </a:r>
            <a:r>
              <a:rPr lang="en-US" sz="2900" dirty="0" smtClean="0"/>
              <a:t>identifies </a:t>
            </a:r>
            <a:r>
              <a:rPr lang="en-US" sz="2900" dirty="0"/>
              <a:t>the need for classified </a:t>
            </a:r>
            <a:r>
              <a:rPr lang="en-US" sz="2900" dirty="0" smtClean="0"/>
              <a:t>staff as part of the Program Review process. </a:t>
            </a:r>
            <a:r>
              <a:rPr lang="en-US" sz="2900" dirty="0" smtClean="0">
                <a:solidFill>
                  <a:srgbClr val="C00000"/>
                </a:solidFill>
              </a:rPr>
              <a:t>(through </a:t>
            </a:r>
            <a:r>
              <a:rPr lang="en-US" sz="2900" dirty="0" smtClean="0">
                <a:solidFill>
                  <a:srgbClr val="C00000"/>
                </a:solidFill>
              </a:rPr>
              <a:t>2</a:t>
            </a:r>
            <a:r>
              <a:rPr lang="en-US" sz="2900" dirty="0" smtClean="0">
                <a:solidFill>
                  <a:srgbClr val="C00000"/>
                </a:solidFill>
              </a:rPr>
              <a:t>/3/20)</a:t>
            </a:r>
            <a:endParaRPr lang="en-US" sz="2900" dirty="0" smtClean="0">
              <a:solidFill>
                <a:srgbClr val="C00000"/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US" sz="2900" dirty="0" smtClean="0"/>
              <a:t>Writer completes the Classified Position Request Form through Portal. </a:t>
            </a:r>
            <a:r>
              <a:rPr lang="en-US" sz="2900" dirty="0" smtClean="0">
                <a:solidFill>
                  <a:srgbClr val="C00000"/>
                </a:solidFill>
              </a:rPr>
              <a:t>(through </a:t>
            </a:r>
            <a:r>
              <a:rPr lang="en-US" sz="2900" dirty="0" smtClean="0">
                <a:solidFill>
                  <a:srgbClr val="C00000"/>
                </a:solidFill>
              </a:rPr>
              <a:t>2</a:t>
            </a:r>
            <a:r>
              <a:rPr lang="en-US" sz="2900" dirty="0" smtClean="0">
                <a:solidFill>
                  <a:srgbClr val="C00000"/>
                </a:solidFill>
              </a:rPr>
              <a:t>/3/20)</a:t>
            </a:r>
            <a:endParaRPr lang="en-US" sz="2900" dirty="0">
              <a:solidFill>
                <a:srgbClr val="C00000"/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US" sz="2900" dirty="0" smtClean="0"/>
              <a:t>CHP </a:t>
            </a:r>
            <a:r>
              <a:rPr lang="en-US" sz="2900" dirty="0"/>
              <a:t>reviews/scores the requests based on the scoring rubric and develops a prioritized list of </a:t>
            </a:r>
            <a:r>
              <a:rPr lang="en-US" sz="2900" dirty="0" smtClean="0"/>
              <a:t>request. </a:t>
            </a:r>
            <a:r>
              <a:rPr lang="en-US" sz="2900" dirty="0" smtClean="0">
                <a:solidFill>
                  <a:srgbClr val="C00000"/>
                </a:solidFill>
              </a:rPr>
              <a:t>(February through  April)</a:t>
            </a:r>
          </a:p>
          <a:p>
            <a:pPr>
              <a:buFont typeface="+mj-lt"/>
              <a:buAutoNum type="arabicPeriod"/>
            </a:pPr>
            <a:r>
              <a:rPr lang="en-US" sz="2900" dirty="0" smtClean="0"/>
              <a:t>CHP </a:t>
            </a:r>
            <a:r>
              <a:rPr lang="en-US" sz="2900" dirty="0"/>
              <a:t>presents the prioritized list to Classified Senate to ensure the process is followed and the Senate is </a:t>
            </a:r>
            <a:r>
              <a:rPr lang="en-US" sz="2900" dirty="0" smtClean="0"/>
              <a:t>informed. </a:t>
            </a:r>
            <a:r>
              <a:rPr lang="en-US" sz="2900" dirty="0" smtClean="0">
                <a:solidFill>
                  <a:srgbClr val="C00000"/>
                </a:solidFill>
              </a:rPr>
              <a:t>(April)</a:t>
            </a:r>
          </a:p>
          <a:p>
            <a:pPr>
              <a:buFont typeface="+mj-lt"/>
              <a:buAutoNum type="arabicPeriod"/>
            </a:pPr>
            <a:r>
              <a:rPr lang="en-US" sz="2900" dirty="0"/>
              <a:t>CHP forwards the prioritized list to Planning and Institutional Effectiveness (PIE) for </a:t>
            </a:r>
            <a:r>
              <a:rPr lang="en-US" sz="2900" dirty="0" smtClean="0"/>
              <a:t>review.</a:t>
            </a:r>
            <a:r>
              <a:rPr lang="en-US" sz="2900" dirty="0">
                <a:solidFill>
                  <a:srgbClr val="C00000"/>
                </a:solidFill>
              </a:rPr>
              <a:t> (</a:t>
            </a:r>
            <a:r>
              <a:rPr lang="en-US" sz="2900" dirty="0" smtClean="0">
                <a:solidFill>
                  <a:srgbClr val="C00000"/>
                </a:solidFill>
              </a:rPr>
              <a:t>April)</a:t>
            </a:r>
            <a:endParaRPr lang="en-US" sz="2900" dirty="0" smtClean="0"/>
          </a:p>
          <a:p>
            <a:pPr>
              <a:buFont typeface="+mj-lt"/>
              <a:buAutoNum type="arabicPeriod"/>
            </a:pPr>
            <a:r>
              <a:rPr lang="en-US" sz="2900" dirty="0" smtClean="0"/>
              <a:t>The prioritized </a:t>
            </a:r>
            <a:r>
              <a:rPr lang="en-US" sz="2900" dirty="0"/>
              <a:t>list </a:t>
            </a:r>
            <a:r>
              <a:rPr lang="en-US" sz="2900" dirty="0" smtClean="0"/>
              <a:t>is presented at the </a:t>
            </a:r>
            <a:r>
              <a:rPr lang="en-US" sz="2900" dirty="0"/>
              <a:t>President’s Cabinet for review and </a:t>
            </a:r>
            <a:r>
              <a:rPr lang="en-US" sz="2900" dirty="0" smtClean="0"/>
              <a:t>approval.</a:t>
            </a:r>
            <a:r>
              <a:rPr lang="en-US" sz="2900" dirty="0">
                <a:solidFill>
                  <a:srgbClr val="C00000"/>
                </a:solidFill>
              </a:rPr>
              <a:t> (</a:t>
            </a:r>
            <a:r>
              <a:rPr lang="en-US" sz="2900" dirty="0" smtClean="0">
                <a:solidFill>
                  <a:srgbClr val="C00000"/>
                </a:solidFill>
              </a:rPr>
              <a:t>April)</a:t>
            </a:r>
            <a:endParaRPr lang="en-US" sz="2900" dirty="0" smtClean="0"/>
          </a:p>
          <a:p>
            <a:pPr lvl="0">
              <a:buFont typeface="+mj-lt"/>
              <a:buAutoNum type="arabicPeriod"/>
            </a:pPr>
            <a:endParaRPr lang="en-US" sz="2400" dirty="0" smtClean="0"/>
          </a:p>
          <a:p>
            <a:pPr lvl="0">
              <a:buFont typeface="+mj-lt"/>
              <a:buAutoNum type="arabicPeriod"/>
            </a:pPr>
            <a:endParaRPr lang="en-US" sz="2400" dirty="0"/>
          </a:p>
          <a:p>
            <a:pPr>
              <a:buFont typeface="+mj-lt"/>
              <a:buAutoNum type="arabicPeriod"/>
            </a:pPr>
            <a:endParaRPr lang="en-US" sz="2400" dirty="0" smtClean="0"/>
          </a:p>
          <a:p>
            <a:pPr>
              <a:buFont typeface="+mj-lt"/>
              <a:buAutoNum type="arabicPeriod"/>
            </a:pPr>
            <a:endParaRPr lang="en-US" sz="2400" dirty="0"/>
          </a:p>
          <a:p>
            <a:pPr lvl="0">
              <a:buFont typeface="+mj-lt"/>
              <a:buAutoNum type="arabicPeriod"/>
            </a:pP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 lvl="0"/>
            <a:endParaRPr lang="en-US" sz="2400" dirty="0" smtClean="0"/>
          </a:p>
          <a:p>
            <a:pPr lvl="0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254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POINTS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600200"/>
            <a:ext cx="6858000" cy="51054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dirty="0" smtClean="0"/>
              <a:t>Only one position request per form.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en-US" sz="200" dirty="0"/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dirty="0" smtClean="0"/>
              <a:t>This process </a:t>
            </a:r>
            <a:r>
              <a:rPr lang="en-US" sz="2000" dirty="0"/>
              <a:t>cannot be used for position </a:t>
            </a:r>
            <a:r>
              <a:rPr lang="en-US" sz="2000" dirty="0" smtClean="0"/>
              <a:t>reclassification.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en-US" sz="200" dirty="0" smtClean="0"/>
          </a:p>
          <a:p>
            <a:pPr lvl="0">
              <a:spcBef>
                <a:spcPts val="0"/>
              </a:spcBef>
              <a:buFont typeface="Wingdings" pitchFamily="2" charset="2"/>
              <a:buChar char="q"/>
            </a:pPr>
            <a:r>
              <a:rPr lang="en-US" sz="2000" dirty="0"/>
              <a:t>This process can be used to increase </a:t>
            </a:r>
            <a:r>
              <a:rPr lang="en-US" sz="2000" dirty="0" smtClean="0"/>
              <a:t>positions.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(</a:t>
            </a:r>
            <a:r>
              <a:rPr lang="en-US" sz="2000" dirty="0"/>
              <a:t>e.g</a:t>
            </a:r>
            <a:r>
              <a:rPr lang="en-US" sz="2000" dirty="0" smtClean="0"/>
              <a:t>.; .50 </a:t>
            </a:r>
            <a:r>
              <a:rPr lang="en-US" sz="2000" dirty="0"/>
              <a:t>FTE to 1.0 FTE or a 10 month to a 12 </a:t>
            </a:r>
            <a:r>
              <a:rPr lang="en-US" sz="2000" dirty="0" smtClean="0"/>
              <a:t>month.)</a:t>
            </a:r>
            <a:endParaRPr lang="en-US" sz="200" dirty="0" smtClean="0"/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en-US" sz="200" dirty="0">
              <a:solidFill>
                <a:srgbClr val="00B050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dirty="0"/>
              <a:t>Positions that are approved and funded on campus must </a:t>
            </a:r>
            <a:r>
              <a:rPr lang="en-US" sz="2000" dirty="0" smtClean="0"/>
              <a:t>follow </a:t>
            </a:r>
            <a:r>
              <a:rPr lang="en-US" sz="2000" dirty="0"/>
              <a:t>the District approval process</a:t>
            </a:r>
            <a:r>
              <a:rPr lang="en-US" sz="2000" dirty="0" smtClean="0"/>
              <a:t>.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en-US" sz="200" dirty="0"/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dirty="0"/>
              <a:t>Administration may </a:t>
            </a:r>
            <a:r>
              <a:rPr lang="en-US" sz="2000" dirty="0" smtClean="0"/>
              <a:t>also fill </a:t>
            </a:r>
            <a:r>
              <a:rPr lang="en-US" sz="2000" dirty="0"/>
              <a:t>vacated positions as </a:t>
            </a:r>
            <a:r>
              <a:rPr lang="en-US" sz="2000" dirty="0" smtClean="0"/>
              <a:t>necessary.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en-US" sz="200" dirty="0"/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dirty="0" smtClean="0"/>
              <a:t>Shared position requests are first reviewed/scored individually and then combined for a final average.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en-US" sz="200" dirty="0" smtClean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dirty="0" smtClean="0"/>
              <a:t>Utilize </a:t>
            </a:r>
            <a:r>
              <a:rPr lang="en-US" sz="2000" dirty="0"/>
              <a:t>the scoring rubric to help guide the depth of information that you will provide in your responses.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703252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to find the form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66523" y="1873758"/>
            <a:ext cx="3392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b="1" dirty="0" smtClean="0"/>
              <a:t>Access to Taskstream</a:t>
            </a:r>
            <a:endParaRPr lang="en-US" sz="16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866523" y="4745109"/>
            <a:ext cx="6389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indent="-406400"/>
            <a:r>
              <a:rPr lang="en-US" sz="2000" b="1" dirty="0" smtClean="0"/>
              <a:t>3.   On the left-hand side menu bar, click on </a:t>
            </a:r>
            <a:r>
              <a:rPr lang="en-US" sz="2000" b="1" i="1" dirty="0"/>
              <a:t>“Classified Position, BARC and Faculty Position </a:t>
            </a:r>
            <a:r>
              <a:rPr lang="en-US" sz="2000" b="1" i="1" dirty="0" smtClean="0"/>
              <a:t>Request”</a:t>
            </a:r>
            <a:endParaRPr lang="en-US" sz="2000" b="1" i="1" dirty="0"/>
          </a:p>
          <a:p>
            <a:pPr marL="463550" indent="-406400"/>
            <a:endParaRPr lang="en-US" sz="2000" b="1" i="1" dirty="0"/>
          </a:p>
        </p:txBody>
      </p:sp>
      <p:sp>
        <p:nvSpPr>
          <p:cNvPr id="5" name="Right Arrow 4"/>
          <p:cNvSpPr/>
          <p:nvPr/>
        </p:nvSpPr>
        <p:spPr>
          <a:xfrm>
            <a:off x="3173883" y="4264559"/>
            <a:ext cx="854612" cy="22860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66523" y="2922657"/>
            <a:ext cx="720127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2"/>
            </a:pPr>
            <a:r>
              <a:rPr lang="en-US" sz="2000" b="1" dirty="0" smtClean="0"/>
              <a:t>Click </a:t>
            </a:r>
            <a:r>
              <a:rPr lang="en-US" sz="2000" b="1" dirty="0"/>
              <a:t>on </a:t>
            </a:r>
            <a:r>
              <a:rPr lang="en-US" sz="2000" b="1" dirty="0" smtClean="0"/>
              <a:t>the 2019/2020 Program Review for your </a:t>
            </a:r>
            <a:r>
              <a:rPr lang="en-US" sz="2000" b="1" dirty="0" smtClean="0"/>
              <a:t>area:</a:t>
            </a:r>
          </a:p>
          <a:p>
            <a:r>
              <a:rPr lang="en-US" sz="1400" b="1" dirty="0"/>
              <a:t> </a:t>
            </a:r>
            <a:r>
              <a:rPr lang="en-US" sz="1400" b="1" dirty="0" smtClean="0"/>
              <a:t>           </a:t>
            </a:r>
            <a:r>
              <a:rPr lang="en-US" sz="1400" b="1" dirty="0" smtClean="0"/>
              <a:t>(the example below is from Administrative Services)</a:t>
            </a:r>
            <a:endParaRPr lang="en-US" sz="1400" b="1" i="1" dirty="0"/>
          </a:p>
        </p:txBody>
      </p:sp>
      <p:sp>
        <p:nvSpPr>
          <p:cNvPr id="11" name="Right Arrow 10"/>
          <p:cNvSpPr/>
          <p:nvPr/>
        </p:nvSpPr>
        <p:spPr>
          <a:xfrm>
            <a:off x="3173883" y="5721413"/>
            <a:ext cx="854612" cy="22860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0" y="1873758"/>
            <a:ext cx="411480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b="1" dirty="0" smtClean="0">
                <a:hlinkClick r:id="rId3"/>
              </a:rPr>
              <a:t>https</a:t>
            </a:r>
            <a:r>
              <a:rPr lang="en-US" b="1" dirty="0">
                <a:hlinkClick r:id="rId3"/>
              </a:rPr>
              <a:t>://login.taskstream.com/signon</a:t>
            </a:r>
            <a:r>
              <a:rPr lang="en-US" b="1" dirty="0" smtClean="0">
                <a:hlinkClick r:id="rId3"/>
              </a:rPr>
              <a:t>/</a:t>
            </a:r>
            <a:endParaRPr lang="en-US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7419" y="3576738"/>
            <a:ext cx="40386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5641080"/>
            <a:ext cx="239077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960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5" grpId="0" animBg="1"/>
      <p:bldP spid="6" grpId="0"/>
      <p:bldP spid="11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to find the </a:t>
            </a:r>
            <a:r>
              <a:rPr lang="en-US" dirty="0" smtClean="0"/>
              <a:t>form</a:t>
            </a:r>
            <a:br>
              <a:rPr lang="en-US" dirty="0" smtClean="0"/>
            </a:br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 rot="21600000">
            <a:off x="3451361" y="3608944"/>
            <a:ext cx="403362" cy="211856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52600" y="2868516"/>
            <a:ext cx="1698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Request Form Portal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28800" y="19812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arabicPeriod" startAt="4"/>
              <a:tabLst>
                <a:tab pos="404813" algn="l"/>
              </a:tabLst>
            </a:pPr>
            <a:r>
              <a:rPr lang="en-US" sz="2000" b="1" dirty="0" smtClean="0"/>
              <a:t>Click </a:t>
            </a:r>
            <a:r>
              <a:rPr lang="en-US" sz="2000" b="1" i="1" dirty="0" smtClean="0"/>
              <a:t>“Requests Form Portal” </a:t>
            </a:r>
            <a:r>
              <a:rPr lang="en-US" sz="2000" b="1" dirty="0"/>
              <a:t>under </a:t>
            </a:r>
            <a:r>
              <a:rPr lang="en-US" sz="2000" b="1" dirty="0" smtClean="0"/>
              <a:t>Web Links and review scoring rubric under File Attachments   </a:t>
            </a:r>
          </a:p>
        </p:txBody>
      </p:sp>
      <p:sp>
        <p:nvSpPr>
          <p:cNvPr id="19" name="Right Arrow 18"/>
          <p:cNvSpPr/>
          <p:nvPr/>
        </p:nvSpPr>
        <p:spPr>
          <a:xfrm rot="21600000">
            <a:off x="3451361" y="3048000"/>
            <a:ext cx="403362" cy="209547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62200" y="4467131"/>
            <a:ext cx="6172200" cy="149271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Notes:</a:t>
            </a:r>
          </a:p>
          <a:p>
            <a:pPr algn="ctr"/>
            <a:endParaRPr lang="en-US" sz="500" dirty="0" smtClean="0"/>
          </a:p>
          <a:p>
            <a:pPr marL="285750" indent="-285750">
              <a:buFont typeface="Wingdings" pitchFamily="2" charset="2"/>
              <a:buChar char="q"/>
            </a:pPr>
            <a:r>
              <a:rPr lang="en-US" sz="1600" dirty="0" smtClean="0"/>
              <a:t>Above links are outside of Taskstream.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dirty="0" smtClean="0"/>
              <a:t>Review scoring </a:t>
            </a:r>
            <a:r>
              <a:rPr lang="en-US" sz="1600" dirty="0"/>
              <a:t>rubric to help guide the depth of information that you will provide in your responses</a:t>
            </a:r>
            <a:r>
              <a:rPr lang="en-US" dirty="0"/>
              <a:t>.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453086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3514847"/>
            <a:ext cx="3895725" cy="40005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52599" y="3514847"/>
            <a:ext cx="1698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Scoring Rubric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2611" y="3012936"/>
            <a:ext cx="1914525" cy="2857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9075" y="4124447"/>
            <a:ext cx="3067050" cy="21907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396163" y="3847821"/>
            <a:ext cx="56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9669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/>
      <p:bldP spid="13" grpId="0"/>
      <p:bldP spid="19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access to portal</a:t>
            </a:r>
            <a:endParaRPr lang="en-U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182468"/>
            <a:ext cx="2362199" cy="2042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182468"/>
            <a:ext cx="19778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ight Arrow 9"/>
          <p:cNvSpPr/>
          <p:nvPr/>
        </p:nvSpPr>
        <p:spPr>
          <a:xfrm rot="9780000">
            <a:off x="8032411" y="3264056"/>
            <a:ext cx="1039816" cy="22860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28800" y="1676400"/>
            <a:ext cx="220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4813" indent="-404813"/>
            <a:r>
              <a:rPr lang="en-US" sz="2000" b="1" dirty="0" smtClean="0"/>
              <a:t>5.   Register to  create login to access to the Portal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43400" y="1676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 indent="-347663"/>
            <a:r>
              <a:rPr lang="en-US" sz="2000" b="1" dirty="0" smtClean="0"/>
              <a:t>6.   Login to the Portal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666266" y="1676400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4813" indent="-404813"/>
            <a:r>
              <a:rPr lang="en-US" sz="2000" b="1" dirty="0" smtClean="0"/>
              <a:t>7.   Click “CHP” under Enter request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8520" y="3639668"/>
            <a:ext cx="280035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505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Enter request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828800" y="16764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8.   Enter CHP Request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897733" y="3276600"/>
            <a:ext cx="2926080" cy="32470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Official Classified Position is available at:</a:t>
            </a:r>
          </a:p>
          <a:p>
            <a:pPr lvl="1"/>
            <a:r>
              <a:rPr lang="en-US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hr.sdccd.edu/classification/offtech.cfm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sz="500" dirty="0">
              <a:solidFill>
                <a:schemeClr val="tx1"/>
              </a:solidFill>
            </a:endParaRPr>
          </a:p>
          <a:p>
            <a:endParaRPr lang="en-US" sz="2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If </a:t>
            </a:r>
            <a:r>
              <a:rPr lang="en-US" dirty="0">
                <a:solidFill>
                  <a:schemeClr val="tx1"/>
                </a:solidFill>
              </a:rPr>
              <a:t>the position that you want does not currently exist in the classification descriptions, choose position that most closely relates to what you are looking for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97733" y="2393833"/>
            <a:ext cx="2926080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Select your program name from pull-down menu</a:t>
            </a:r>
          </a:p>
        </p:txBody>
      </p:sp>
      <p:sp>
        <p:nvSpPr>
          <p:cNvPr id="12" name="Right Arrow 11"/>
          <p:cNvSpPr/>
          <p:nvPr/>
        </p:nvSpPr>
        <p:spPr>
          <a:xfrm rot="10800000">
            <a:off x="5395435" y="2563816"/>
            <a:ext cx="502298" cy="228601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0800000">
            <a:off x="4251813" y="3657600"/>
            <a:ext cx="1645920" cy="228601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4842" y="2092552"/>
            <a:ext cx="3695700" cy="4560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5349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11" grpId="0" animBg="1"/>
      <p:bldP spid="12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Enter request</a:t>
            </a:r>
            <a:br>
              <a:rPr lang="en-US" dirty="0" smtClean="0"/>
            </a:br>
            <a:r>
              <a:rPr lang="en-US" dirty="0" smtClean="0"/>
              <a:t>(Continued)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735050" y="1868957"/>
            <a:ext cx="3408949" cy="443198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tx1"/>
                </a:solidFill>
              </a:rPr>
              <a:t>Utilize rubric to answer: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b="1" dirty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tx1"/>
                </a:solidFill>
              </a:rPr>
              <a:t>Use of data in response </a:t>
            </a:r>
          </a:p>
          <a:p>
            <a:pPr marL="742950" lvl="1" indent="-285750">
              <a:buFont typeface="Symbol"/>
              <a:buChar char="Þ"/>
            </a:pPr>
            <a:r>
              <a:rPr lang="en-US" dirty="0" smtClean="0">
                <a:solidFill>
                  <a:schemeClr val="tx1"/>
                </a:solidFill>
              </a:rPr>
              <a:t>Articulate why the position is needed and relate it to data</a:t>
            </a:r>
          </a:p>
          <a:p>
            <a:pPr lvl="1"/>
            <a:endParaRPr lang="en-US" sz="2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tx1"/>
                </a:solidFill>
              </a:rPr>
              <a:t>Current capacity</a:t>
            </a:r>
            <a:r>
              <a:rPr lang="en-US" dirty="0" smtClean="0">
                <a:solidFill>
                  <a:schemeClr val="tx1"/>
                </a:solidFill>
              </a:rPr>
              <a:t> (volume: how much) &amp; Productivity (speed: how fast)</a:t>
            </a:r>
            <a:endParaRPr lang="en-US" sz="200" b="1" dirty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tx1"/>
                </a:solidFill>
              </a:rPr>
              <a:t>Demands / Growth Address Equity</a:t>
            </a:r>
            <a:endParaRPr lang="en-US" b="1" dirty="0" smtClean="0">
              <a:solidFill>
                <a:srgbClr val="C00000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i="1" dirty="0" smtClean="0">
                <a:solidFill>
                  <a:schemeClr val="tx1"/>
                </a:solidFill>
              </a:rPr>
              <a:t>10,000 character limit (1300 words)</a:t>
            </a:r>
          </a:p>
          <a:p>
            <a:endParaRPr lang="en-US" b="1" dirty="0" smtClean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70648" y="1752600"/>
            <a:ext cx="7020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9"/>
            </a:pPr>
            <a:r>
              <a:rPr lang="en-US" sz="2000" b="1" dirty="0" smtClean="0"/>
              <a:t>Answer Question 1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6994" y="2215396"/>
            <a:ext cx="3858057" cy="430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0206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theme/theme1.xml><?xml version="1.0" encoding="utf-8"?>
<a:theme xmlns:a="http://schemas.openxmlformats.org/drawingml/2006/main" name="Mod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4078</TotalTime>
  <Words>758</Words>
  <Application>Microsoft Office PowerPoint</Application>
  <PresentationFormat>On-screen Show (4:3)</PresentationFormat>
  <Paragraphs>157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Trebuchet MS</vt:lpstr>
      <vt:lpstr>Wingdings</vt:lpstr>
      <vt:lpstr>Mod</vt:lpstr>
      <vt:lpstr>Classified Position Requests</vt:lpstr>
      <vt:lpstr>Today’s Agenda</vt:lpstr>
      <vt:lpstr>PROCESS OVERVIEW</vt:lpstr>
      <vt:lpstr>POINTS TO CONSIDER</vt:lpstr>
      <vt:lpstr>Where to find the form</vt:lpstr>
      <vt:lpstr>Where to find the form (Continued)</vt:lpstr>
      <vt:lpstr>How to access to portal</vt:lpstr>
      <vt:lpstr>Enter request</vt:lpstr>
      <vt:lpstr>Enter request (Continued)</vt:lpstr>
      <vt:lpstr>Enter request (Continued)</vt:lpstr>
      <vt:lpstr>Enter request (Continued)</vt:lpstr>
      <vt:lpstr>Scoring</vt:lpstr>
      <vt:lpstr>Rubric</vt:lpstr>
      <vt:lpstr>Thank you &amp; Questions</vt:lpstr>
    </vt:vector>
  </TitlesOfParts>
  <Company>SDCCD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Classified Staff Position Request  Training Agenda</dc:title>
  <dc:creator>kwells</dc:creator>
  <cp:lastModifiedBy>Ellen Engels</cp:lastModifiedBy>
  <cp:revision>326</cp:revision>
  <cp:lastPrinted>2019-10-15T21:56:52Z</cp:lastPrinted>
  <dcterms:created xsi:type="dcterms:W3CDTF">2013-06-13T17:45:50Z</dcterms:created>
  <dcterms:modified xsi:type="dcterms:W3CDTF">2019-11-19T22:21:04Z</dcterms:modified>
</cp:coreProperties>
</file>