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theme/themeOverride1.xml" ContentType="application/vnd.openxmlformats-officedocument.themeOverride+xml"/>
  <Override PartName="/ppt/charts/chart18.xml" ContentType="application/vnd.openxmlformats-officedocument.drawingml.chart+xml"/>
  <Override PartName="/ppt/theme/themeOverride2.xml" ContentType="application/vnd.openxmlformats-officedocument.themeOverride+xml"/>
  <Override PartName="/ppt/charts/chart19.xml" ContentType="application/vnd.openxmlformats-officedocument.drawingml.chart+xml"/>
  <Override PartName="/ppt/theme/themeOverride3.xml" ContentType="application/vnd.openxmlformats-officedocument.themeOverride+xml"/>
  <Override PartName="/ppt/charts/chart20.xml" ContentType="application/vnd.openxmlformats-officedocument.drawingml.chart+xml"/>
  <Override PartName="/ppt/theme/themeOverride4.xml" ContentType="application/vnd.openxmlformats-officedocument.themeOverride+xml"/>
  <Override PartName="/ppt/charts/chart21.xml" ContentType="application/vnd.openxmlformats-officedocument.drawingml.chart+xml"/>
  <Override PartName="/ppt/theme/themeOverride5.xml" ContentType="application/vnd.openxmlformats-officedocument.themeOverride+xml"/>
  <Override PartName="/ppt/charts/chart22.xml" ContentType="application/vnd.openxmlformats-officedocument.drawingml.chart+xml"/>
  <Override PartName="/ppt/theme/themeOverride6.xml" ContentType="application/vnd.openxmlformats-officedocument.themeOverride+xml"/>
  <Override PartName="/ppt/charts/chart23.xml" ContentType="application/vnd.openxmlformats-officedocument.drawingml.chart+xml"/>
  <Override PartName="/ppt/theme/themeOverride7.xml" ContentType="application/vnd.openxmlformats-officedocument.themeOverride+xml"/>
  <Override PartName="/ppt/charts/chart24.xml" ContentType="application/vnd.openxmlformats-officedocument.drawingml.chart+xml"/>
  <Override PartName="/ppt/theme/themeOverride8.xml" ContentType="application/vnd.openxmlformats-officedocument.themeOverride+xml"/>
  <Override PartName="/ppt/charts/chart25.xml" ContentType="application/vnd.openxmlformats-officedocument.drawingml.chart+xml"/>
  <Override PartName="/ppt/theme/themeOverride9.xml" ContentType="application/vnd.openxmlformats-officedocument.themeOverride+xml"/>
  <Override PartName="/ppt/charts/chart26.xml" ContentType="application/vnd.openxmlformats-officedocument.drawingml.chart+xml"/>
  <Override PartName="/ppt/theme/themeOverride10.xml" ContentType="application/vnd.openxmlformats-officedocument.themeOverride+xml"/>
  <Override PartName="/ppt/charts/chart27.xml" ContentType="application/vnd.openxmlformats-officedocument.drawingml.chart+xml"/>
  <Override PartName="/ppt/theme/themeOverride11.xml" ContentType="application/vnd.openxmlformats-officedocument.themeOverride+xml"/>
  <Override PartName="/ppt/charts/chart28.xml" ContentType="application/vnd.openxmlformats-officedocument.drawingml.chart+xml"/>
  <Override PartName="/ppt/theme/themeOverride12.xml" ContentType="application/vnd.openxmlformats-officedocument.themeOverride+xml"/>
  <Override PartName="/ppt/charts/chart29.xml" ContentType="application/vnd.openxmlformats-officedocument.drawingml.chart+xml"/>
  <Override PartName="/ppt/theme/themeOverride13.xml" ContentType="application/vnd.openxmlformats-officedocument.themeOverride+xml"/>
  <Override PartName="/ppt/charts/chart30.xml" ContentType="application/vnd.openxmlformats-officedocument.drawingml.chart+xml"/>
  <Override PartName="/ppt/theme/themeOverride14.xml" ContentType="application/vnd.openxmlformats-officedocument.themeOverride+xml"/>
  <Override PartName="/ppt/charts/chart31.xml" ContentType="application/vnd.openxmlformats-officedocument.drawingml.chart+xml"/>
  <Override PartName="/ppt/theme/themeOverride15.xml" ContentType="application/vnd.openxmlformats-officedocument.themeOverride+xml"/>
  <Override PartName="/ppt/charts/chart32.xml" ContentType="application/vnd.openxmlformats-officedocument.drawingml.chart+xml"/>
  <Override PartName="/ppt/theme/themeOverride16.xml" ContentType="application/vnd.openxmlformats-officedocument.themeOverride+xml"/>
  <Override PartName="/ppt/charts/chart33.xml" ContentType="application/vnd.openxmlformats-officedocument.drawingml.chart+xml"/>
  <Override PartName="/ppt/theme/themeOverride17.xml" ContentType="application/vnd.openxmlformats-officedocument.themeOverride+xml"/>
  <Override PartName="/ppt/charts/chart34.xml" ContentType="application/vnd.openxmlformats-officedocument.drawingml.chart+xml"/>
  <Override PartName="/ppt/theme/themeOverride18.xml" ContentType="application/vnd.openxmlformats-officedocument.themeOverride+xml"/>
  <Override PartName="/ppt/charts/chart35.xml" ContentType="application/vnd.openxmlformats-officedocument.drawingml.chart+xml"/>
  <Override PartName="/ppt/theme/themeOverride19.xml" ContentType="application/vnd.openxmlformats-officedocument.themeOverride+xml"/>
  <Override PartName="/ppt/charts/chart36.xml" ContentType="application/vnd.openxmlformats-officedocument.drawingml.chart+xml"/>
  <Override PartName="/ppt/theme/themeOverride20.xml" ContentType="application/vnd.openxmlformats-officedocument.themeOverride+xml"/>
  <Override PartName="/ppt/charts/chart37.xml" ContentType="application/vnd.openxmlformats-officedocument.drawingml.chart+xml"/>
  <Override PartName="/ppt/theme/themeOverride21.xml" ContentType="application/vnd.openxmlformats-officedocument.themeOverride+xml"/>
  <Override PartName="/ppt/charts/chart38.xml" ContentType="application/vnd.openxmlformats-officedocument.drawingml.chart+xml"/>
  <Override PartName="/ppt/theme/themeOverride22.xml" ContentType="application/vnd.openxmlformats-officedocument.themeOverride+xml"/>
  <Override PartName="/ppt/charts/chart39.xml" ContentType="application/vnd.openxmlformats-officedocument.drawingml.chart+xml"/>
  <Override PartName="/ppt/theme/themeOverride23.xml" ContentType="application/vnd.openxmlformats-officedocument.themeOverride+xml"/>
  <Override PartName="/ppt/charts/chart40.xml" ContentType="application/vnd.openxmlformats-officedocument.drawingml.chart+xml"/>
  <Override PartName="/ppt/theme/themeOverride2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62" r:id="rId7"/>
    <p:sldId id="279" r:id="rId8"/>
    <p:sldId id="263" r:id="rId9"/>
    <p:sldId id="268" r:id="rId10"/>
    <p:sldId id="264" r:id="rId11"/>
    <p:sldId id="265" r:id="rId12"/>
    <p:sldId id="267" r:id="rId13"/>
    <p:sldId id="266"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6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CT%20Data%20Tables.xlsx" TargetMode="External"/></Relationships>
</file>

<file path=ppt/charts/_rels/chart17.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xml"/></Relationships>
</file>

<file path=ppt/charts/_rels/chart18.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2.xml"/></Relationships>
</file>

<file path=ppt/charts/_rels/chart19.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20.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4.xml"/></Relationships>
</file>

<file path=ppt/charts/_rels/chart21.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5.xml"/></Relationships>
</file>

<file path=ppt/charts/_rels/chart22.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6.xml"/></Relationships>
</file>

<file path=ppt/charts/_rels/chart23.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7.xml"/></Relationships>
</file>

<file path=ppt/charts/_rels/chart24.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8.xml"/></Relationships>
</file>

<file path=ppt/charts/_rels/chart25.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9.xml"/></Relationships>
</file>

<file path=ppt/charts/_rels/chart26.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0.xml"/></Relationships>
</file>

<file path=ppt/charts/_rels/chart27.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1.xml"/></Relationships>
</file>

<file path=ppt/charts/_rels/chart28.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2.xml"/></Relationships>
</file>

<file path=ppt/charts/_rels/chart29.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3.xml"/></Relationships>
</file>

<file path=ppt/charts/_rels/chart3.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30.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4.xml"/></Relationships>
</file>

<file path=ppt/charts/_rels/chart31.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5.xml"/></Relationships>
</file>

<file path=ppt/charts/_rels/chart32.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6.xml"/></Relationships>
</file>

<file path=ppt/charts/_rels/chart33.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7.xml"/></Relationships>
</file>

<file path=ppt/charts/_rels/chart34.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8.xml"/></Relationships>
</file>

<file path=ppt/charts/_rels/chart35.xml.rels><?xml version="1.0" encoding="UTF-8" standalone="yes"?>
<Relationships xmlns="http://schemas.openxmlformats.org/package/2006/relationships"><Relationship Id="rId2" Type="http://schemas.openxmlformats.org/officeDocument/2006/relationships/oleObject" Target="file:///\\sdccd.loc\mefiles\mefilevol1\data\share\ResearchShare\Projects\Tutoring\2017\Non-Embedded\Tutoring%20Center%20Data%20Study%202017\Summary%20of%20Findings_validated.xlsx" TargetMode="External"/><Relationship Id="rId1" Type="http://schemas.openxmlformats.org/officeDocument/2006/relationships/themeOverride" Target="../theme/themeOverride19.xml"/></Relationships>
</file>

<file path=ppt/charts/_rels/chart36.xml.rels><?xml version="1.0" encoding="UTF-8" standalone="yes"?>
<Relationships xmlns="http://schemas.openxmlformats.org/package/2006/relationships"><Relationship Id="rId2" Type="http://schemas.openxmlformats.org/officeDocument/2006/relationships/oleObject" Target="file:///C:\Users\kyung\Downloads\Summary%20of%20Findings_validated.xlsx" TargetMode="External"/><Relationship Id="rId1" Type="http://schemas.openxmlformats.org/officeDocument/2006/relationships/themeOverride" Target="../theme/themeOverride20.xml"/></Relationships>
</file>

<file path=ppt/charts/_rels/chart37.xml.rels><?xml version="1.0" encoding="UTF-8" standalone="yes"?>
<Relationships xmlns="http://schemas.openxmlformats.org/package/2006/relationships"><Relationship Id="rId2" Type="http://schemas.openxmlformats.org/officeDocument/2006/relationships/oleObject" Target="file:///C:\Users\kyung\Downloads\Summary%20of%20Findings_validated.xlsx" TargetMode="External"/><Relationship Id="rId1" Type="http://schemas.openxmlformats.org/officeDocument/2006/relationships/themeOverride" Target="../theme/themeOverride21.xml"/></Relationships>
</file>

<file path=ppt/charts/_rels/chart38.xml.rels><?xml version="1.0" encoding="UTF-8" standalone="yes"?>
<Relationships xmlns="http://schemas.openxmlformats.org/package/2006/relationships"><Relationship Id="rId2" Type="http://schemas.openxmlformats.org/officeDocument/2006/relationships/oleObject" Target="file:///C:\Users\kyung\Downloads\Summary%20of%20Findings_validated.xlsx" TargetMode="External"/><Relationship Id="rId1" Type="http://schemas.openxmlformats.org/officeDocument/2006/relationships/themeOverride" Target="../theme/themeOverride22.xml"/></Relationships>
</file>

<file path=ppt/charts/_rels/chart39.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3.xml"/></Relationships>
</file>

<file path=ppt/charts/_rels/chart4.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40.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4.xml"/></Relationships>
</file>

<file path=ppt/charts/_rels/chart5.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sdccd.loc\mefiles\mefilevol1\data\share\ResearchShare\Projects\Tutoring\2017\Embedded\Graduate%20Tutoring\Data%20for%20Comparison%20Project\Tables_UpdatedAL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Figure 1. Comparison of GT and Non-GT Course Section Headcount by Ethnicity</a:t>
            </a:r>
          </a:p>
        </c:rich>
      </c:tx>
      <c:layout/>
      <c:overlay val="0"/>
    </c:title>
    <c:autoTitleDeleted val="0"/>
    <c:plotArea>
      <c:layout/>
      <c:barChart>
        <c:barDir val="col"/>
        <c:grouping val="clustered"/>
        <c:varyColors val="0"/>
        <c:ser>
          <c:idx val="0"/>
          <c:order val="0"/>
          <c:tx>
            <c:strRef>
              <c:f>[Tables_UpdatedALL.xlsx]Access!$P$30</c:f>
              <c:strCache>
                <c:ptCount val="1"/>
                <c:pt idx="0">
                  <c:v>Non-GT Course Sections</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[Tables_UpdatedALL.xlsx]Access!$O$31:$O$39</c:f>
              <c:strCache>
                <c:ptCount val="9"/>
                <c:pt idx="0">
                  <c:v>African American</c:v>
                </c:pt>
                <c:pt idx="1">
                  <c:v>American Indian</c:v>
                </c:pt>
                <c:pt idx="2">
                  <c:v>Asian</c:v>
                </c:pt>
                <c:pt idx="3">
                  <c:v>Filipino</c:v>
                </c:pt>
                <c:pt idx="4">
                  <c:v>Latino</c:v>
                </c:pt>
                <c:pt idx="5">
                  <c:v>Other</c:v>
                </c:pt>
                <c:pt idx="6">
                  <c:v>Pacific Islander</c:v>
                </c:pt>
                <c:pt idx="7">
                  <c:v>Unreported</c:v>
                </c:pt>
                <c:pt idx="8">
                  <c:v>White</c:v>
                </c:pt>
              </c:strCache>
            </c:strRef>
          </c:cat>
          <c:val>
            <c:numRef>
              <c:f>[Tables_UpdatedALL.xlsx]Access!$P$31:$P$39</c:f>
              <c:numCache>
                <c:formatCode>0%</c:formatCode>
                <c:ptCount val="9"/>
                <c:pt idx="0">
                  <c:v>6.5547463276138751E-2</c:v>
                </c:pt>
                <c:pt idx="1">
                  <c:v>4.4438958153314402E-3</c:v>
                </c:pt>
                <c:pt idx="2">
                  <c:v>0.10282681150475249</c:v>
                </c:pt>
                <c:pt idx="3">
                  <c:v>4.1599802493519321E-2</c:v>
                </c:pt>
                <c:pt idx="4">
                  <c:v>0.42439205036415256</c:v>
                </c:pt>
                <c:pt idx="5">
                  <c:v>6.4313047771880016E-2</c:v>
                </c:pt>
                <c:pt idx="6">
                  <c:v>5.431428218738427E-3</c:v>
                </c:pt>
                <c:pt idx="7">
                  <c:v>1.7405258610048144E-2</c:v>
                </c:pt>
                <c:pt idx="8">
                  <c:v>0.27404024194543886</c:v>
                </c:pt>
              </c:numCache>
            </c:numRef>
          </c:val>
        </c:ser>
        <c:ser>
          <c:idx val="1"/>
          <c:order val="1"/>
          <c:tx>
            <c:strRef>
              <c:f>[Tables_UpdatedALL.xlsx]Access!$Q$30</c:f>
              <c:strCache>
                <c:ptCount val="1"/>
                <c:pt idx="0">
                  <c:v>GT Course Sections</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[Tables_UpdatedALL.xlsx]Access!$O$31:$O$39</c:f>
              <c:strCache>
                <c:ptCount val="9"/>
                <c:pt idx="0">
                  <c:v>African American</c:v>
                </c:pt>
                <c:pt idx="1">
                  <c:v>American Indian</c:v>
                </c:pt>
                <c:pt idx="2">
                  <c:v>Asian</c:v>
                </c:pt>
                <c:pt idx="3">
                  <c:v>Filipino</c:v>
                </c:pt>
                <c:pt idx="4">
                  <c:v>Latino</c:v>
                </c:pt>
                <c:pt idx="5">
                  <c:v>Other</c:v>
                </c:pt>
                <c:pt idx="6">
                  <c:v>Pacific Islander</c:v>
                </c:pt>
                <c:pt idx="7">
                  <c:v>Unreported</c:v>
                </c:pt>
                <c:pt idx="8">
                  <c:v>White</c:v>
                </c:pt>
              </c:strCache>
            </c:strRef>
          </c:cat>
          <c:val>
            <c:numRef>
              <c:f>[Tables_UpdatedALL.xlsx]Access!$Q$31:$Q$39</c:f>
              <c:numCache>
                <c:formatCode>0%</c:formatCode>
                <c:ptCount val="9"/>
                <c:pt idx="0">
                  <c:v>7.3619631901840496E-2</c:v>
                </c:pt>
                <c:pt idx="1">
                  <c:v>1.5337423312883436E-3</c:v>
                </c:pt>
                <c:pt idx="2">
                  <c:v>0.14570552147239299</c:v>
                </c:pt>
                <c:pt idx="3">
                  <c:v>3.834355828220859E-2</c:v>
                </c:pt>
                <c:pt idx="4">
                  <c:v>0.43865030674846628</c:v>
                </c:pt>
                <c:pt idx="5">
                  <c:v>4.9079754601226995E-2</c:v>
                </c:pt>
                <c:pt idx="6">
                  <c:v>3.0674846625766872E-3</c:v>
                </c:pt>
                <c:pt idx="7">
                  <c:v>1.5337423312883436E-2</c:v>
                </c:pt>
                <c:pt idx="8">
                  <c:v>0.23466257668711657</c:v>
                </c:pt>
              </c:numCache>
            </c:numRef>
          </c:val>
        </c:ser>
        <c:dLbls>
          <c:dLblPos val="outEnd"/>
          <c:showLegendKey val="0"/>
          <c:showVal val="1"/>
          <c:showCatName val="0"/>
          <c:showSerName val="0"/>
          <c:showPercent val="0"/>
          <c:showBubbleSize val="0"/>
        </c:dLbls>
        <c:gapWidth val="150"/>
        <c:axId val="365433368"/>
        <c:axId val="365433760"/>
      </c:barChart>
      <c:catAx>
        <c:axId val="365433368"/>
        <c:scaling>
          <c:orientation val="minMax"/>
        </c:scaling>
        <c:delete val="0"/>
        <c:axPos val="b"/>
        <c:numFmt formatCode="General" sourceLinked="0"/>
        <c:majorTickMark val="out"/>
        <c:minorTickMark val="none"/>
        <c:tickLblPos val="nextTo"/>
        <c:crossAx val="365433760"/>
        <c:crosses val="autoZero"/>
        <c:auto val="1"/>
        <c:lblAlgn val="ctr"/>
        <c:lblOffset val="100"/>
        <c:noMultiLvlLbl val="0"/>
      </c:catAx>
      <c:valAx>
        <c:axId val="365433760"/>
        <c:scaling>
          <c:orientation val="minMax"/>
        </c:scaling>
        <c:delete val="1"/>
        <c:axPos val="l"/>
        <c:numFmt formatCode="0%" sourceLinked="1"/>
        <c:majorTickMark val="out"/>
        <c:minorTickMark val="none"/>
        <c:tickLblPos val="nextTo"/>
        <c:crossAx val="365433368"/>
        <c:crosses val="autoZero"/>
        <c:crossBetween val="between"/>
      </c:valAx>
    </c:plotArea>
    <c:legend>
      <c:legendPos val="b"/>
      <c:layout/>
      <c:overlay val="0"/>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'Between class'!$B$1</c:f>
              <c:strCache>
                <c:ptCount val="1"/>
                <c:pt idx="0">
                  <c:v>CT</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'Between class'!$A$2:$A$8</c:f>
              <c:strCache>
                <c:ptCount val="7"/>
                <c:pt idx="0">
                  <c:v>FA15</c:v>
                </c:pt>
                <c:pt idx="1">
                  <c:v>SP16</c:v>
                </c:pt>
                <c:pt idx="2">
                  <c:v>SU16</c:v>
                </c:pt>
                <c:pt idx="3">
                  <c:v>FA16</c:v>
                </c:pt>
                <c:pt idx="4">
                  <c:v>SP17</c:v>
                </c:pt>
                <c:pt idx="5">
                  <c:v>SU17</c:v>
                </c:pt>
                <c:pt idx="6">
                  <c:v>FA17</c:v>
                </c:pt>
              </c:strCache>
            </c:strRef>
          </c:cat>
          <c:val>
            <c:numRef>
              <c:f>'Between class'!$B$2:$B$8</c:f>
              <c:numCache>
                <c:formatCode>0%</c:formatCode>
                <c:ptCount val="7"/>
                <c:pt idx="0">
                  <c:v>0.72</c:v>
                </c:pt>
                <c:pt idx="1">
                  <c:v>0.56000000000000005</c:v>
                </c:pt>
                <c:pt idx="2">
                  <c:v>0.73</c:v>
                </c:pt>
                <c:pt idx="3">
                  <c:v>0.65</c:v>
                </c:pt>
                <c:pt idx="4">
                  <c:v>0.65</c:v>
                </c:pt>
                <c:pt idx="5">
                  <c:v>0.83</c:v>
                </c:pt>
                <c:pt idx="6">
                  <c:v>0.69</c:v>
                </c:pt>
              </c:numCache>
            </c:numRef>
          </c:val>
        </c:ser>
        <c:ser>
          <c:idx val="1"/>
          <c:order val="1"/>
          <c:tx>
            <c:strRef>
              <c:f>'Between class'!$C$1</c:f>
              <c:strCache>
                <c:ptCount val="1"/>
                <c:pt idx="0">
                  <c:v>Non_CT</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'Between class'!$A$2:$A$8</c:f>
              <c:strCache>
                <c:ptCount val="7"/>
                <c:pt idx="0">
                  <c:v>FA15</c:v>
                </c:pt>
                <c:pt idx="1">
                  <c:v>SP16</c:v>
                </c:pt>
                <c:pt idx="2">
                  <c:v>SU16</c:v>
                </c:pt>
                <c:pt idx="3">
                  <c:v>FA16</c:v>
                </c:pt>
                <c:pt idx="4">
                  <c:v>SP17</c:v>
                </c:pt>
                <c:pt idx="5">
                  <c:v>SU17</c:v>
                </c:pt>
                <c:pt idx="6">
                  <c:v>FA17</c:v>
                </c:pt>
              </c:strCache>
            </c:strRef>
          </c:cat>
          <c:val>
            <c:numRef>
              <c:f>'Between class'!$C$2:$C$8</c:f>
              <c:numCache>
                <c:formatCode>0%</c:formatCode>
                <c:ptCount val="7"/>
                <c:pt idx="0">
                  <c:v>0.65</c:v>
                </c:pt>
                <c:pt idx="1">
                  <c:v>0.64</c:v>
                </c:pt>
                <c:pt idx="2">
                  <c:v>0.78</c:v>
                </c:pt>
                <c:pt idx="3">
                  <c:v>0.65</c:v>
                </c:pt>
                <c:pt idx="4">
                  <c:v>0.64</c:v>
                </c:pt>
                <c:pt idx="5">
                  <c:v>0.77</c:v>
                </c:pt>
                <c:pt idx="6">
                  <c:v>0.64</c:v>
                </c:pt>
              </c:numCache>
            </c:numRef>
          </c:val>
        </c:ser>
        <c:dLbls>
          <c:dLblPos val="outEnd"/>
          <c:showLegendKey val="0"/>
          <c:showVal val="1"/>
          <c:showCatName val="0"/>
          <c:showSerName val="0"/>
          <c:showPercent val="0"/>
          <c:showBubbleSize val="0"/>
        </c:dLbls>
        <c:gapWidth val="57"/>
        <c:axId val="371376224"/>
        <c:axId val="371372696"/>
      </c:barChart>
      <c:catAx>
        <c:axId val="371376224"/>
        <c:scaling>
          <c:orientation val="minMax"/>
        </c:scaling>
        <c:delete val="0"/>
        <c:axPos val="b"/>
        <c:numFmt formatCode="General" sourceLinked="0"/>
        <c:majorTickMark val="out"/>
        <c:minorTickMark val="none"/>
        <c:tickLblPos val="nextTo"/>
        <c:crossAx val="371372696"/>
        <c:crosses val="autoZero"/>
        <c:auto val="1"/>
        <c:lblAlgn val="ctr"/>
        <c:lblOffset val="100"/>
        <c:noMultiLvlLbl val="0"/>
      </c:catAx>
      <c:valAx>
        <c:axId val="371372696"/>
        <c:scaling>
          <c:orientation val="minMax"/>
        </c:scaling>
        <c:delete val="1"/>
        <c:axPos val="l"/>
        <c:numFmt formatCode="0%" sourceLinked="1"/>
        <c:majorTickMark val="out"/>
        <c:minorTickMark val="none"/>
        <c:tickLblPos val="nextTo"/>
        <c:crossAx val="3713762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'Within class'!$C$5</c:f>
              <c:strCache>
                <c:ptCount val="1"/>
                <c:pt idx="0">
                  <c:v>Success Rate</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'Within class'!$A$6:$A$10</c:f>
              <c:strCache>
                <c:ptCount val="5"/>
                <c:pt idx="0">
                  <c:v>None</c:v>
                </c:pt>
                <c:pt idx="1">
                  <c:v>1-2</c:v>
                </c:pt>
                <c:pt idx="2">
                  <c:v>3-5</c:v>
                </c:pt>
                <c:pt idx="3">
                  <c:v>6-10</c:v>
                </c:pt>
                <c:pt idx="4">
                  <c:v>more than 10</c:v>
                </c:pt>
              </c:strCache>
            </c:strRef>
          </c:cat>
          <c:val>
            <c:numRef>
              <c:f>'Within class'!$C$6:$C$10</c:f>
              <c:numCache>
                <c:formatCode>0%</c:formatCode>
                <c:ptCount val="5"/>
                <c:pt idx="0">
                  <c:v>0.62</c:v>
                </c:pt>
                <c:pt idx="1">
                  <c:v>0.71</c:v>
                </c:pt>
                <c:pt idx="2">
                  <c:v>0.78</c:v>
                </c:pt>
                <c:pt idx="3">
                  <c:v>0.75</c:v>
                </c:pt>
                <c:pt idx="4">
                  <c:v>0.88</c:v>
                </c:pt>
              </c:numCache>
            </c:numRef>
          </c:val>
        </c:ser>
        <c:ser>
          <c:idx val="1"/>
          <c:order val="1"/>
          <c:tx>
            <c:strRef>
              <c:f>'Within class'!$D$5</c:f>
              <c:strCache>
                <c:ptCount val="1"/>
                <c:pt idx="0">
                  <c:v>Retention Rate</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'Within class'!$A$6:$A$10</c:f>
              <c:strCache>
                <c:ptCount val="5"/>
                <c:pt idx="0">
                  <c:v>None</c:v>
                </c:pt>
                <c:pt idx="1">
                  <c:v>1-2</c:v>
                </c:pt>
                <c:pt idx="2">
                  <c:v>3-5</c:v>
                </c:pt>
                <c:pt idx="3">
                  <c:v>6-10</c:v>
                </c:pt>
                <c:pt idx="4">
                  <c:v>more than 10</c:v>
                </c:pt>
              </c:strCache>
            </c:strRef>
          </c:cat>
          <c:val>
            <c:numRef>
              <c:f>'Within class'!$D$6:$D$10</c:f>
              <c:numCache>
                <c:formatCode>0%</c:formatCode>
                <c:ptCount val="5"/>
                <c:pt idx="0">
                  <c:v>0.84</c:v>
                </c:pt>
                <c:pt idx="1">
                  <c:v>0.89</c:v>
                </c:pt>
                <c:pt idx="2">
                  <c:v>0.91</c:v>
                </c:pt>
                <c:pt idx="3">
                  <c:v>0.93</c:v>
                </c:pt>
                <c:pt idx="4">
                  <c:v>0.98</c:v>
                </c:pt>
              </c:numCache>
            </c:numRef>
          </c:val>
        </c:ser>
        <c:dLbls>
          <c:dLblPos val="outEnd"/>
          <c:showLegendKey val="0"/>
          <c:showVal val="1"/>
          <c:showCatName val="0"/>
          <c:showSerName val="0"/>
          <c:showPercent val="0"/>
          <c:showBubbleSize val="0"/>
        </c:dLbls>
        <c:gapWidth val="150"/>
        <c:axId val="371374656"/>
        <c:axId val="371373872"/>
      </c:barChart>
      <c:catAx>
        <c:axId val="371374656"/>
        <c:scaling>
          <c:orientation val="minMax"/>
        </c:scaling>
        <c:delete val="0"/>
        <c:axPos val="b"/>
        <c:title>
          <c:tx>
            <c:rich>
              <a:bodyPr/>
              <a:lstStyle/>
              <a:p>
                <a:pPr>
                  <a:defRPr/>
                </a:pPr>
                <a:r>
                  <a:rPr lang="en-US" dirty="0" smtClean="0"/>
                  <a:t>Number of Out of Class Contacts with CT</a:t>
                </a:r>
                <a:endParaRPr lang="en-US" dirty="0"/>
              </a:p>
            </c:rich>
          </c:tx>
          <c:layout/>
          <c:overlay val="0"/>
        </c:title>
        <c:numFmt formatCode="General" sourceLinked="0"/>
        <c:majorTickMark val="out"/>
        <c:minorTickMark val="none"/>
        <c:tickLblPos val="nextTo"/>
        <c:crossAx val="371373872"/>
        <c:crosses val="autoZero"/>
        <c:auto val="1"/>
        <c:lblAlgn val="ctr"/>
        <c:lblOffset val="100"/>
        <c:noMultiLvlLbl val="0"/>
      </c:catAx>
      <c:valAx>
        <c:axId val="371373872"/>
        <c:scaling>
          <c:orientation val="minMax"/>
          <c:max val="1"/>
        </c:scaling>
        <c:delete val="1"/>
        <c:axPos val="l"/>
        <c:numFmt formatCode="0%" sourceLinked="1"/>
        <c:majorTickMark val="out"/>
        <c:minorTickMark val="none"/>
        <c:tickLblPos val="nextTo"/>
        <c:crossAx val="37137465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'Within class'!$E$5</c:f>
              <c:strCache>
                <c:ptCount val="1"/>
                <c:pt idx="0">
                  <c:v>GPA</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'Within class'!$A$6:$A$10</c:f>
              <c:strCache>
                <c:ptCount val="5"/>
                <c:pt idx="0">
                  <c:v>None</c:v>
                </c:pt>
                <c:pt idx="1">
                  <c:v>1-2</c:v>
                </c:pt>
                <c:pt idx="2">
                  <c:v>3-5</c:v>
                </c:pt>
                <c:pt idx="3">
                  <c:v>6-10</c:v>
                </c:pt>
                <c:pt idx="4">
                  <c:v>more than 10</c:v>
                </c:pt>
              </c:strCache>
            </c:strRef>
          </c:cat>
          <c:val>
            <c:numRef>
              <c:f>'Within class'!$E$6:$E$10</c:f>
              <c:numCache>
                <c:formatCode>General</c:formatCode>
                <c:ptCount val="5"/>
                <c:pt idx="0">
                  <c:v>2.31</c:v>
                </c:pt>
                <c:pt idx="1">
                  <c:v>2.54</c:v>
                </c:pt>
                <c:pt idx="2">
                  <c:v>2.77</c:v>
                </c:pt>
                <c:pt idx="3">
                  <c:v>2.69</c:v>
                </c:pt>
                <c:pt idx="4">
                  <c:v>2.9</c:v>
                </c:pt>
              </c:numCache>
            </c:numRef>
          </c:val>
        </c:ser>
        <c:dLbls>
          <c:dLblPos val="outEnd"/>
          <c:showLegendKey val="0"/>
          <c:showVal val="1"/>
          <c:showCatName val="0"/>
          <c:showSerName val="0"/>
          <c:showPercent val="0"/>
          <c:showBubbleSize val="0"/>
        </c:dLbls>
        <c:gapWidth val="150"/>
        <c:axId val="370344496"/>
        <c:axId val="370343320"/>
      </c:barChart>
      <c:catAx>
        <c:axId val="370344496"/>
        <c:scaling>
          <c:orientation val="minMax"/>
        </c:scaling>
        <c:delete val="0"/>
        <c:axPos val="b"/>
        <c:numFmt formatCode="General" sourceLinked="0"/>
        <c:majorTickMark val="out"/>
        <c:minorTickMark val="none"/>
        <c:tickLblPos val="nextTo"/>
        <c:crossAx val="370343320"/>
        <c:crosses val="autoZero"/>
        <c:auto val="1"/>
        <c:lblAlgn val="ctr"/>
        <c:lblOffset val="100"/>
        <c:noMultiLvlLbl val="0"/>
      </c:catAx>
      <c:valAx>
        <c:axId val="370343320"/>
        <c:scaling>
          <c:orientation val="minMax"/>
        </c:scaling>
        <c:delete val="1"/>
        <c:axPos val="l"/>
        <c:numFmt formatCode="General" sourceLinked="1"/>
        <c:majorTickMark val="out"/>
        <c:minorTickMark val="none"/>
        <c:tickLblPos val="nextTo"/>
        <c:crossAx val="370344496"/>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2048506714772501E-2"/>
          <c:y val="5.0159598723210214E-2"/>
          <c:w val="0.95590298657045503"/>
          <c:h val="0.81000534987846085"/>
        </c:manualLayout>
      </c:layout>
      <c:barChart>
        <c:barDir val="col"/>
        <c:grouping val="clustered"/>
        <c:varyColors val="0"/>
        <c:ser>
          <c:idx val="0"/>
          <c:order val="0"/>
          <c:tx>
            <c:strRef>
              <c:f>'Within class'!$A$39</c:f>
              <c:strCache>
                <c:ptCount val="1"/>
                <c:pt idx="0">
                  <c:v>African American</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class'!$H$39</c:f>
              <c:numCache>
                <c:formatCode>0%</c:formatCode>
                <c:ptCount val="1"/>
                <c:pt idx="0">
                  <c:v>9.9999999999999978E-2</c:v>
                </c:pt>
              </c:numCache>
            </c:numRef>
          </c:val>
        </c:ser>
        <c:ser>
          <c:idx val="4"/>
          <c:order val="1"/>
          <c:tx>
            <c:strRef>
              <c:f>'Within class'!$A$43</c:f>
              <c:strCache>
                <c:ptCount val="1"/>
                <c:pt idx="0">
                  <c:v>Asian</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class'!$H$43</c:f>
              <c:numCache>
                <c:formatCode>0%</c:formatCode>
                <c:ptCount val="1"/>
                <c:pt idx="0">
                  <c:v>6.9999999999999951E-2</c:v>
                </c:pt>
              </c:numCache>
            </c:numRef>
          </c:val>
        </c:ser>
        <c:ser>
          <c:idx val="6"/>
          <c:order val="2"/>
          <c:tx>
            <c:strRef>
              <c:f>'Within class'!$A$45</c:f>
              <c:strCache>
                <c:ptCount val="1"/>
                <c:pt idx="0">
                  <c:v>Filipino</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class'!$H$45</c:f>
              <c:numCache>
                <c:formatCode>0%</c:formatCode>
                <c:ptCount val="1"/>
                <c:pt idx="0">
                  <c:v>0.26</c:v>
                </c:pt>
              </c:numCache>
            </c:numRef>
          </c:val>
        </c:ser>
        <c:ser>
          <c:idx val="8"/>
          <c:order val="3"/>
          <c:tx>
            <c:strRef>
              <c:f>'Within class'!$A$47</c:f>
              <c:strCache>
                <c:ptCount val="1"/>
                <c:pt idx="0">
                  <c:v>Latino</c:v>
                </c:pt>
              </c:strCache>
            </c:strRef>
          </c:tx>
          <c:invertIfNegative val="0"/>
          <c:dLbls>
            <c:dLbl>
              <c:idx val="0"/>
              <c:layout/>
              <c:tx>
                <c:rich>
                  <a:bodyPr/>
                  <a:lstStyle/>
                  <a:p>
                    <a:r>
                      <a:rPr lang="en-US" smtClean="0"/>
                      <a:t>Latinx, </a:t>
                    </a:r>
                    <a:r>
                      <a:rPr lang="en-US"/>
                      <a:t>16%</a:t>
                    </a:r>
                  </a:p>
                </c:rich>
              </c:tx>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'Within class'!$H$38</c:f>
              <c:strCache>
                <c:ptCount val="1"/>
                <c:pt idx="0">
                  <c:v>% change</c:v>
                </c:pt>
              </c:strCache>
            </c:strRef>
          </c:cat>
          <c:val>
            <c:numRef>
              <c:f>'Within class'!$H$47</c:f>
              <c:numCache>
                <c:formatCode>0%</c:formatCode>
                <c:ptCount val="1"/>
                <c:pt idx="0">
                  <c:v>0.15999999999999992</c:v>
                </c:pt>
              </c:numCache>
            </c:numRef>
          </c:val>
        </c:ser>
        <c:ser>
          <c:idx val="10"/>
          <c:order val="4"/>
          <c:tx>
            <c:strRef>
              <c:f>'Within class'!$A$49</c:f>
              <c:strCache>
                <c:ptCount val="1"/>
                <c:pt idx="0">
                  <c:v>Other</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class'!$H$49</c:f>
              <c:numCache>
                <c:formatCode>0%</c:formatCode>
                <c:ptCount val="1"/>
                <c:pt idx="0">
                  <c:v>4.0000000000000036E-2</c:v>
                </c:pt>
              </c:numCache>
            </c:numRef>
          </c:val>
        </c:ser>
        <c:ser>
          <c:idx val="14"/>
          <c:order val="5"/>
          <c:tx>
            <c:strRef>
              <c:f>'Within class'!$A$53</c:f>
              <c:strCache>
                <c:ptCount val="1"/>
                <c:pt idx="0">
                  <c:v>Unreported</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class'!$H$53</c:f>
              <c:numCache>
                <c:formatCode>0%</c:formatCode>
                <c:ptCount val="1"/>
                <c:pt idx="0">
                  <c:v>-7.0000000000000062E-2</c:v>
                </c:pt>
              </c:numCache>
            </c:numRef>
          </c:val>
        </c:ser>
        <c:ser>
          <c:idx val="16"/>
          <c:order val="6"/>
          <c:tx>
            <c:strRef>
              <c:f>'Within class'!$A$55</c:f>
              <c:strCache>
                <c:ptCount val="1"/>
                <c:pt idx="0">
                  <c:v>White</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class'!$H$38</c:f>
              <c:strCache>
                <c:ptCount val="1"/>
                <c:pt idx="0">
                  <c:v>% change</c:v>
                </c:pt>
              </c:strCache>
            </c:strRef>
          </c:cat>
          <c:val>
            <c:numRef>
              <c:f>'Within class'!$H$55</c:f>
              <c:numCache>
                <c:formatCode>0%</c:formatCode>
                <c:ptCount val="1"/>
                <c:pt idx="0">
                  <c:v>0.19999999999999996</c:v>
                </c:pt>
              </c:numCache>
            </c:numRef>
          </c:val>
        </c:ser>
        <c:dLbls>
          <c:showLegendKey val="0"/>
          <c:showVal val="1"/>
          <c:showCatName val="0"/>
          <c:showSerName val="0"/>
          <c:showPercent val="0"/>
          <c:showBubbleSize val="0"/>
        </c:dLbls>
        <c:gapWidth val="150"/>
        <c:axId val="370342928"/>
        <c:axId val="370344104"/>
      </c:barChart>
      <c:catAx>
        <c:axId val="370342928"/>
        <c:scaling>
          <c:orientation val="minMax"/>
        </c:scaling>
        <c:delete val="0"/>
        <c:axPos val="b"/>
        <c:numFmt formatCode="General" sourceLinked="0"/>
        <c:majorTickMark val="out"/>
        <c:minorTickMark val="none"/>
        <c:tickLblPos val="nextTo"/>
        <c:crossAx val="370344104"/>
        <c:crosses val="autoZero"/>
        <c:auto val="1"/>
        <c:lblAlgn val="ctr"/>
        <c:lblOffset val="100"/>
        <c:noMultiLvlLbl val="0"/>
      </c:catAx>
      <c:valAx>
        <c:axId val="370344104"/>
        <c:scaling>
          <c:orientation val="minMax"/>
        </c:scaling>
        <c:delete val="1"/>
        <c:axPos val="l"/>
        <c:numFmt formatCode="0%" sourceLinked="1"/>
        <c:majorTickMark val="out"/>
        <c:minorTickMark val="none"/>
        <c:tickLblPos val="nextTo"/>
        <c:crossAx val="370342928"/>
        <c:crosses val="autoZero"/>
        <c:crossBetween val="between"/>
      </c:valAx>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'Within class'!$C$59</c:f>
              <c:strCache>
                <c:ptCount val="1"/>
                <c:pt idx="0">
                  <c:v>Enroll-Used</c:v>
                </c:pt>
              </c:strCache>
            </c:strRef>
          </c:tx>
          <c:dLbls>
            <c:dLbl>
              <c:idx val="1"/>
              <c:layout>
                <c:manualLayout>
                  <c:x val="0.1"/>
                  <c:y val="-0.125"/>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2"/>
              <c:layout>
                <c:manualLayout>
                  <c:x val="8.8888888888888892E-2"/>
                  <c:y val="-2.7777777777777776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3"/>
              <c:layout>
                <c:manualLayout>
                  <c:x val="0.1388888888888889"/>
                  <c:y val="-2.3148512685914262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4"/>
              <c:layout/>
              <c:tx>
                <c:rich>
                  <a:bodyPr/>
                  <a:lstStyle/>
                  <a:p>
                    <a:r>
                      <a:rPr lang="en-US" smtClean="0"/>
                      <a:t>Latinx, </a:t>
                    </a:r>
                    <a:r>
                      <a:rPr lang="en-US"/>
                      <a:t>41%</a:t>
                    </a:r>
                  </a:p>
                </c:rich>
              </c:tx>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manualLayout>
                  <c:x val="-0.10482456140350878"/>
                  <c:y val="9.2320261437908502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6"/>
              <c:layout>
                <c:manualLayout>
                  <c:x val="-0.13055555555555556"/>
                  <c:y val="6.9444444444444448E-2"/>
                </c:manualLayout>
              </c:layout>
              <c:tx>
                <c:rich>
                  <a:bodyPr/>
                  <a:lstStyle/>
                  <a:p>
                    <a:r>
                      <a:rPr lang="en-US" dirty="0" smtClean="0"/>
                      <a:t> Pacific Is.</a:t>
                    </a:r>
                    <a:r>
                      <a:rPr lang="en-US" baseline="0" dirty="0" smtClean="0"/>
                      <a:t> </a:t>
                    </a:r>
                    <a:r>
                      <a:rPr lang="en-US" dirty="0" smtClean="0"/>
                      <a:t>, </a:t>
                    </a:r>
                    <a:r>
                      <a:rPr lang="en-US" dirty="0"/>
                      <a:t>1%</a:t>
                    </a:r>
                  </a:p>
                </c:rich>
              </c:tx>
              <c:showLegendKey val="0"/>
              <c:showVal val="0"/>
              <c:showCatName val="1"/>
              <c:showSerName val="0"/>
              <c:showPercent val="1"/>
              <c:showBubbleSize val="0"/>
              <c:separator>, </c:separator>
              <c:extLst>
                <c:ext xmlns:c15="http://schemas.microsoft.com/office/drawing/2012/chart" uri="{CE6537A1-D6FC-4f65-9D91-7224C49458BB}">
                  <c15:layout/>
                </c:ext>
              </c:extLst>
            </c:dLbl>
            <c:dLbl>
              <c:idx val="7"/>
              <c:layout>
                <c:manualLayout>
                  <c:x val="-0.15555549799696092"/>
                  <c:y val="2.8050023158869848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eparator>, </c:separator>
            <c:showLeaderLines val="1"/>
            <c:extLst>
              <c:ext xmlns:c15="http://schemas.microsoft.com/office/drawing/2012/chart" uri="{CE6537A1-D6FC-4f65-9D91-7224C49458BB}">
                <c15:layout/>
              </c:ext>
            </c:extLst>
          </c:dLbls>
          <c:cat>
            <c:strRef>
              <c:f>'Within class'!$B$60:$B$68</c:f>
              <c:strCache>
                <c:ptCount val="9"/>
                <c:pt idx="0">
                  <c:v>African American</c:v>
                </c:pt>
                <c:pt idx="1">
                  <c:v>American Indian</c:v>
                </c:pt>
                <c:pt idx="2">
                  <c:v>Asian</c:v>
                </c:pt>
                <c:pt idx="3">
                  <c:v>Filipino</c:v>
                </c:pt>
                <c:pt idx="4">
                  <c:v>Latino</c:v>
                </c:pt>
                <c:pt idx="5">
                  <c:v>Other</c:v>
                </c:pt>
                <c:pt idx="6">
                  <c:v>Pacific Islander</c:v>
                </c:pt>
                <c:pt idx="7">
                  <c:v>Unreported</c:v>
                </c:pt>
                <c:pt idx="8">
                  <c:v>White</c:v>
                </c:pt>
              </c:strCache>
            </c:strRef>
          </c:cat>
          <c:val>
            <c:numRef>
              <c:f>'Within class'!$C$60:$C$68</c:f>
              <c:numCache>
                <c:formatCode>General</c:formatCode>
                <c:ptCount val="9"/>
                <c:pt idx="0">
                  <c:v>100</c:v>
                </c:pt>
                <c:pt idx="1">
                  <c:v>4</c:v>
                </c:pt>
                <c:pt idx="2">
                  <c:v>87</c:v>
                </c:pt>
                <c:pt idx="3">
                  <c:v>31</c:v>
                </c:pt>
                <c:pt idx="4">
                  <c:v>418</c:v>
                </c:pt>
                <c:pt idx="5">
                  <c:v>42</c:v>
                </c:pt>
                <c:pt idx="6">
                  <c:v>7</c:v>
                </c:pt>
                <c:pt idx="7">
                  <c:v>16</c:v>
                </c:pt>
                <c:pt idx="8">
                  <c:v>320</c:v>
                </c:pt>
              </c:numCache>
            </c:numRef>
          </c:val>
        </c:ser>
        <c:dLbls>
          <c:showLegendKey val="0"/>
          <c:showVal val="1"/>
          <c:showCatName val="0"/>
          <c:showSerName val="0"/>
          <c:showPercent val="0"/>
          <c:showBubbleSize val="0"/>
          <c:showLeaderLines val="1"/>
        </c:dLbls>
        <c:firstSliceAng val="0"/>
        <c:holeSize val="50"/>
      </c:doughnutChart>
    </c:plotArea>
    <c:plotVisOnly val="1"/>
    <c:dispBlanksAs val="gap"/>
    <c:showDLblsOverMax val="0"/>
  </c:chart>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'Within class'!$F$59</c:f>
              <c:strCache>
                <c:ptCount val="1"/>
                <c:pt idx="0">
                  <c:v>Enroll-ALL</c:v>
                </c:pt>
              </c:strCache>
            </c:strRef>
          </c:tx>
          <c:dLbls>
            <c:dLbl>
              <c:idx val="1"/>
              <c:layout>
                <c:manualLayout>
                  <c:x val="0.1"/>
                  <c:y val="-0.125"/>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2"/>
              <c:layout>
                <c:manualLayout>
                  <c:x val="8.8888888888888892E-2"/>
                  <c:y val="-2.7777777777777776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3"/>
              <c:layout>
                <c:manualLayout>
                  <c:x val="0.1388888888888889"/>
                  <c:y val="-2.3148512685914262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manualLayout>
                  <c:x val="-9.166666666666666E-2"/>
                  <c:y val="0.125"/>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6"/>
              <c:layout>
                <c:manualLayout>
                  <c:x val="-0.13055555555555556"/>
                  <c:y val="6.9444444444444448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7"/>
              <c:layout>
                <c:manualLayout>
                  <c:x val="-0.15555555555555556"/>
                  <c:y val="-4.6296296296296294E-3"/>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spPr>
              <a:noFill/>
              <a:ln>
                <a:noFill/>
              </a:ln>
              <a:effectLst/>
            </c:spPr>
            <c:txPr>
              <a:bodyPr/>
              <a:lstStyle/>
              <a:p>
                <a:pPr>
                  <a:defRPr sz="1200"/>
                </a:pPr>
                <a:endParaRPr lang="en-US"/>
              </a:p>
            </c:txPr>
            <c:showLegendKey val="0"/>
            <c:showVal val="0"/>
            <c:showCatName val="1"/>
            <c:showSerName val="0"/>
            <c:showPercent val="1"/>
            <c:showBubbleSize val="0"/>
            <c:separator>, </c:separator>
            <c:showLeaderLines val="1"/>
            <c:extLst>
              <c:ext xmlns:c15="http://schemas.microsoft.com/office/drawing/2012/chart" uri="{CE6537A1-D6FC-4f65-9D91-7224C49458BB}">
                <c15:layout/>
              </c:ext>
            </c:extLst>
          </c:dLbls>
          <c:cat>
            <c:strRef>
              <c:f>'Within class'!$B$60:$B$68</c:f>
              <c:strCache>
                <c:ptCount val="9"/>
                <c:pt idx="0">
                  <c:v>African American</c:v>
                </c:pt>
                <c:pt idx="1">
                  <c:v>American Indian</c:v>
                </c:pt>
                <c:pt idx="2">
                  <c:v>Asian</c:v>
                </c:pt>
                <c:pt idx="3">
                  <c:v>Filipino</c:v>
                </c:pt>
                <c:pt idx="4">
                  <c:v>Latino</c:v>
                </c:pt>
                <c:pt idx="5">
                  <c:v>Other</c:v>
                </c:pt>
                <c:pt idx="6">
                  <c:v>Pacific Islander</c:v>
                </c:pt>
                <c:pt idx="7">
                  <c:v>Unreported</c:v>
                </c:pt>
                <c:pt idx="8">
                  <c:v>White</c:v>
                </c:pt>
              </c:strCache>
            </c:strRef>
          </c:cat>
          <c:val>
            <c:numRef>
              <c:f>'Within class'!$F$60:$F$68</c:f>
              <c:numCache>
                <c:formatCode>General</c:formatCode>
                <c:ptCount val="9"/>
                <c:pt idx="0">
                  <c:v>270</c:v>
                </c:pt>
                <c:pt idx="1">
                  <c:v>11</c:v>
                </c:pt>
                <c:pt idx="2">
                  <c:v>307</c:v>
                </c:pt>
                <c:pt idx="3">
                  <c:v>131</c:v>
                </c:pt>
                <c:pt idx="4" formatCode="#,##0">
                  <c:v>1316</c:v>
                </c:pt>
                <c:pt idx="5">
                  <c:v>177</c:v>
                </c:pt>
                <c:pt idx="6">
                  <c:v>18</c:v>
                </c:pt>
                <c:pt idx="7">
                  <c:v>54</c:v>
                </c:pt>
                <c:pt idx="8">
                  <c:v>996</c:v>
                </c:pt>
              </c:numCache>
            </c:numRef>
          </c:val>
        </c:ser>
        <c:dLbls>
          <c:showLegendKey val="0"/>
          <c:showVal val="1"/>
          <c:showCatName val="0"/>
          <c:showSerName val="0"/>
          <c:showPercent val="0"/>
          <c:showBubbleSize val="0"/>
          <c:showLeaderLines val="1"/>
        </c:dLbls>
        <c:firstSliceAng val="0"/>
        <c:holeSize val="50"/>
      </c:doughnut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'Within class'!$A$13</c:f>
              <c:strCache>
                <c:ptCount val="1"/>
                <c:pt idx="0">
                  <c:v>ACCT</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class'!$H$13</c:f>
              <c:numCache>
                <c:formatCode>0%</c:formatCode>
                <c:ptCount val="1"/>
                <c:pt idx="0">
                  <c:v>7.0000000000000062E-2</c:v>
                </c:pt>
              </c:numCache>
            </c:numRef>
          </c:val>
        </c:ser>
        <c:ser>
          <c:idx val="2"/>
          <c:order val="1"/>
          <c:tx>
            <c:strRef>
              <c:f>'Within class'!$A$15</c:f>
              <c:strCache>
                <c:ptCount val="1"/>
                <c:pt idx="0">
                  <c:v>ANTH</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class'!$H$15</c:f>
              <c:numCache>
                <c:formatCode>0%</c:formatCode>
                <c:ptCount val="1"/>
                <c:pt idx="0">
                  <c:v>0.42</c:v>
                </c:pt>
              </c:numCache>
            </c:numRef>
          </c:val>
        </c:ser>
        <c:ser>
          <c:idx val="4"/>
          <c:order val="2"/>
          <c:tx>
            <c:strRef>
              <c:f>'Within class'!$A$17</c:f>
              <c:strCache>
                <c:ptCount val="1"/>
                <c:pt idx="0">
                  <c:v>ASTR</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class'!$H$17</c:f>
              <c:numCache>
                <c:formatCode>0%</c:formatCode>
                <c:ptCount val="1"/>
                <c:pt idx="0">
                  <c:v>0.21000000000000002</c:v>
                </c:pt>
              </c:numCache>
            </c:numRef>
          </c:val>
        </c:ser>
        <c:ser>
          <c:idx val="6"/>
          <c:order val="3"/>
          <c:tx>
            <c:strRef>
              <c:f>'Within class'!$A$19</c:f>
              <c:strCache>
                <c:ptCount val="1"/>
                <c:pt idx="0">
                  <c:v>BIOL</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class'!$H$19</c:f>
              <c:numCache>
                <c:formatCode>0%</c:formatCode>
                <c:ptCount val="1"/>
                <c:pt idx="0">
                  <c:v>0.10000000000000009</c:v>
                </c:pt>
              </c:numCache>
            </c:numRef>
          </c:val>
        </c:ser>
        <c:ser>
          <c:idx val="8"/>
          <c:order val="4"/>
          <c:tx>
            <c:strRef>
              <c:f>'Within class'!$A$21</c:f>
              <c:strCache>
                <c:ptCount val="1"/>
                <c:pt idx="0">
                  <c:v>CHEM</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class'!$H$21</c:f>
              <c:numCache>
                <c:formatCode>0%</c:formatCode>
                <c:ptCount val="1"/>
                <c:pt idx="0">
                  <c:v>5.0000000000000044E-2</c:v>
                </c:pt>
              </c:numCache>
            </c:numRef>
          </c:val>
        </c:ser>
        <c:ser>
          <c:idx val="10"/>
          <c:order val="5"/>
          <c:tx>
            <c:strRef>
              <c:f>'Within class'!$A$23</c:f>
              <c:strCache>
                <c:ptCount val="1"/>
                <c:pt idx="0">
                  <c:v>ENGL</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class'!$H$23</c:f>
              <c:numCache>
                <c:formatCode>0%</c:formatCode>
                <c:ptCount val="1"/>
                <c:pt idx="0">
                  <c:v>0.17999999999999994</c:v>
                </c:pt>
              </c:numCache>
            </c:numRef>
          </c:val>
        </c:ser>
        <c:ser>
          <c:idx val="12"/>
          <c:order val="6"/>
          <c:tx>
            <c:strRef>
              <c:f>'Within class'!$A$25</c:f>
              <c:strCache>
                <c:ptCount val="1"/>
                <c:pt idx="0">
                  <c:v>ESOL</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class'!$H$25</c:f>
              <c:numCache>
                <c:formatCode>0%</c:formatCode>
                <c:ptCount val="1"/>
                <c:pt idx="0">
                  <c:v>-0.13</c:v>
                </c:pt>
              </c:numCache>
            </c:numRef>
          </c:val>
        </c:ser>
        <c:ser>
          <c:idx val="14"/>
          <c:order val="7"/>
          <c:tx>
            <c:strRef>
              <c:f>'Within class'!$A$27</c:f>
              <c:strCache>
                <c:ptCount val="1"/>
                <c:pt idx="0">
                  <c:v>FREN</c:v>
                </c:pt>
              </c:strCache>
            </c:strRef>
          </c:tx>
          <c:invertIfNegative val="0"/>
          <c:dLbls>
            <c:dLbl>
              <c:idx val="0"/>
              <c:layout>
                <c:manualLayout>
                  <c:x val="-1.7799352750809062E-2"/>
                  <c:y val="1.4814814814814781E-2"/>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'Within class'!$H$12</c:f>
              <c:strCache>
                <c:ptCount val="1"/>
                <c:pt idx="0">
                  <c:v>% increase with CT</c:v>
                </c:pt>
              </c:strCache>
            </c:strRef>
          </c:cat>
          <c:val>
            <c:numRef>
              <c:f>'Within class'!$H$27</c:f>
              <c:numCache>
                <c:formatCode>0%</c:formatCode>
                <c:ptCount val="1"/>
                <c:pt idx="0">
                  <c:v>0.28999999999999998</c:v>
                </c:pt>
              </c:numCache>
            </c:numRef>
          </c:val>
        </c:ser>
        <c:ser>
          <c:idx val="16"/>
          <c:order val="8"/>
          <c:tx>
            <c:strRef>
              <c:f>'Within class'!$A$29</c:f>
              <c:strCache>
                <c:ptCount val="1"/>
                <c:pt idx="0">
                  <c:v>GEOG</c:v>
                </c:pt>
              </c:strCache>
            </c:strRef>
          </c:tx>
          <c:invertIfNegative val="0"/>
          <c:dLbls>
            <c:dLbl>
              <c:idx val="0"/>
              <c:layout>
                <c:manualLayout>
                  <c:x val="0"/>
                  <c:y val="1.4814523184601925E-2"/>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'Within class'!$H$12</c:f>
              <c:strCache>
                <c:ptCount val="1"/>
                <c:pt idx="0">
                  <c:v>% increase with CT</c:v>
                </c:pt>
              </c:strCache>
            </c:strRef>
          </c:cat>
          <c:val>
            <c:numRef>
              <c:f>'Within class'!$H$29</c:f>
              <c:numCache>
                <c:formatCode>0%</c:formatCode>
                <c:ptCount val="1"/>
                <c:pt idx="0">
                  <c:v>0.29000000000000004</c:v>
                </c:pt>
              </c:numCache>
            </c:numRef>
          </c:val>
        </c:ser>
        <c:ser>
          <c:idx val="18"/>
          <c:order val="9"/>
          <c:tx>
            <c:strRef>
              <c:f>'Within class'!$A$31</c:f>
              <c:strCache>
                <c:ptCount val="1"/>
                <c:pt idx="0">
                  <c:v>GEOL</c:v>
                </c:pt>
              </c:strCache>
            </c:strRef>
          </c:tx>
          <c:invertIfNegative val="0"/>
          <c:dLbls>
            <c:dLbl>
              <c:idx val="0"/>
              <c:layout>
                <c:manualLayout>
                  <c:x val="1.2944983818770227E-2"/>
                  <c:y val="3.7037037037037377E-3"/>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'Within class'!$H$12</c:f>
              <c:strCache>
                <c:ptCount val="1"/>
                <c:pt idx="0">
                  <c:v>% increase with CT</c:v>
                </c:pt>
              </c:strCache>
            </c:strRef>
          </c:cat>
          <c:val>
            <c:numRef>
              <c:f>'Within class'!$H$31</c:f>
              <c:numCache>
                <c:formatCode>0%</c:formatCode>
                <c:ptCount val="1"/>
                <c:pt idx="0">
                  <c:v>0.28000000000000003</c:v>
                </c:pt>
              </c:numCache>
            </c:numRef>
          </c:val>
        </c:ser>
        <c:ser>
          <c:idx val="20"/>
          <c:order val="10"/>
          <c:tx>
            <c:strRef>
              <c:f>'Within class'!$A$33</c:f>
              <c:strCache>
                <c:ptCount val="1"/>
                <c:pt idx="0">
                  <c:v>MATH</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class'!$H$33</c:f>
              <c:numCache>
                <c:formatCode>0%</c:formatCode>
                <c:ptCount val="1"/>
                <c:pt idx="0">
                  <c:v>0.10999999999999999</c:v>
                </c:pt>
              </c:numCache>
            </c:numRef>
          </c:val>
        </c:ser>
        <c:ser>
          <c:idx val="22"/>
          <c:order val="11"/>
          <c:tx>
            <c:strRef>
              <c:f>'Within class'!$A$35</c:f>
              <c:strCache>
                <c:ptCount val="1"/>
                <c:pt idx="0">
                  <c:v>PSYC</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'Within class'!$H$12</c:f>
              <c:strCache>
                <c:ptCount val="1"/>
                <c:pt idx="0">
                  <c:v>% increase with CT</c:v>
                </c:pt>
              </c:strCache>
            </c:strRef>
          </c:cat>
          <c:val>
            <c:numRef>
              <c:f>'Within class'!$H$35</c:f>
              <c:numCache>
                <c:formatCode>0%</c:formatCode>
                <c:ptCount val="1"/>
                <c:pt idx="0">
                  <c:v>3.0000000000000027E-2</c:v>
                </c:pt>
              </c:numCache>
            </c:numRef>
          </c:val>
        </c:ser>
        <c:dLbls>
          <c:showLegendKey val="0"/>
          <c:showVal val="1"/>
          <c:showCatName val="0"/>
          <c:showSerName val="0"/>
          <c:showPercent val="0"/>
          <c:showBubbleSize val="0"/>
        </c:dLbls>
        <c:gapWidth val="150"/>
        <c:axId val="370341360"/>
        <c:axId val="370340968"/>
      </c:barChart>
      <c:catAx>
        <c:axId val="370341360"/>
        <c:scaling>
          <c:orientation val="minMax"/>
        </c:scaling>
        <c:delete val="1"/>
        <c:axPos val="b"/>
        <c:numFmt formatCode="General" sourceLinked="0"/>
        <c:majorTickMark val="out"/>
        <c:minorTickMark val="none"/>
        <c:tickLblPos val="nextTo"/>
        <c:crossAx val="370340968"/>
        <c:crosses val="autoZero"/>
        <c:auto val="1"/>
        <c:lblAlgn val="ctr"/>
        <c:lblOffset val="100"/>
        <c:noMultiLvlLbl val="0"/>
      </c:catAx>
      <c:valAx>
        <c:axId val="370340968"/>
        <c:scaling>
          <c:orientation val="minMax"/>
        </c:scaling>
        <c:delete val="1"/>
        <c:axPos val="l"/>
        <c:numFmt formatCode="0%" sourceLinked="1"/>
        <c:majorTickMark val="out"/>
        <c:minorTickMark val="none"/>
        <c:tickLblPos val="nextTo"/>
        <c:crossAx val="370341360"/>
        <c:crosses val="autoZero"/>
        <c:crossBetween val="between"/>
      </c:valAx>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1. </a:t>
            </a:r>
            <a:r>
              <a:rPr lang="en-US" sz="1200" baseline="0" dirty="0"/>
              <a:t>Comparison of Tutoring Center Visitors and Non-visitors by Ethnicity</a:t>
            </a:r>
            <a:endParaRPr lang="en-US" sz="1200" dirty="0"/>
          </a:p>
        </c:rich>
      </c:tx>
      <c:layout/>
      <c:overlay val="0"/>
    </c:title>
    <c:autoTitleDeleted val="0"/>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Demographic!$J$74</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Demographic!$I$75:$I$82</c:f>
              <c:strCache>
                <c:ptCount val="8"/>
                <c:pt idx="0">
                  <c:v>African American</c:v>
                </c:pt>
                <c:pt idx="1">
                  <c:v>American  Indian</c:v>
                </c:pt>
                <c:pt idx="2">
                  <c:v>Asian/Pacific Islander</c:v>
                </c:pt>
                <c:pt idx="3">
                  <c:v>Filipino</c:v>
                </c:pt>
                <c:pt idx="4">
                  <c:v>Latino</c:v>
                </c:pt>
                <c:pt idx="5">
                  <c:v>Other</c:v>
                </c:pt>
                <c:pt idx="6">
                  <c:v>Unreported</c:v>
                </c:pt>
                <c:pt idx="7">
                  <c:v>White</c:v>
                </c:pt>
              </c:strCache>
            </c:strRef>
          </c:cat>
          <c:val>
            <c:numRef>
              <c:f>Demographic!$J$75:$J$82</c:f>
              <c:numCache>
                <c:formatCode>0%</c:formatCode>
                <c:ptCount val="8"/>
                <c:pt idx="0">
                  <c:v>0.09</c:v>
                </c:pt>
                <c:pt idx="1">
                  <c:v>0</c:v>
                </c:pt>
                <c:pt idx="2">
                  <c:v>0.11</c:v>
                </c:pt>
                <c:pt idx="3">
                  <c:v>0.03</c:v>
                </c:pt>
                <c:pt idx="4">
                  <c:v>0.36</c:v>
                </c:pt>
                <c:pt idx="5">
                  <c:v>0.05</c:v>
                </c:pt>
                <c:pt idx="6">
                  <c:v>0.04</c:v>
                </c:pt>
                <c:pt idx="7">
                  <c:v>0.32</c:v>
                </c:pt>
              </c:numCache>
            </c:numRef>
          </c:val>
        </c:ser>
        <c:ser>
          <c:idx val="1"/>
          <c:order val="1"/>
          <c:tx>
            <c:strRef>
              <c:f>Demographic!$K$74</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Demographic!$I$75:$I$82</c:f>
              <c:strCache>
                <c:ptCount val="8"/>
                <c:pt idx="0">
                  <c:v>African American</c:v>
                </c:pt>
                <c:pt idx="1">
                  <c:v>American  Indian</c:v>
                </c:pt>
                <c:pt idx="2">
                  <c:v>Asian/Pacific Islander</c:v>
                </c:pt>
                <c:pt idx="3">
                  <c:v>Filipino</c:v>
                </c:pt>
                <c:pt idx="4">
                  <c:v>Latino</c:v>
                </c:pt>
                <c:pt idx="5">
                  <c:v>Other</c:v>
                </c:pt>
                <c:pt idx="6">
                  <c:v>Unreported</c:v>
                </c:pt>
                <c:pt idx="7">
                  <c:v>White</c:v>
                </c:pt>
              </c:strCache>
            </c:strRef>
          </c:cat>
          <c:val>
            <c:numRef>
              <c:f>Demographic!$K$75:$K$82</c:f>
              <c:numCache>
                <c:formatCode>0%</c:formatCode>
                <c:ptCount val="8"/>
                <c:pt idx="0">
                  <c:v>0.09</c:v>
                </c:pt>
                <c:pt idx="1">
                  <c:v>0</c:v>
                </c:pt>
                <c:pt idx="2">
                  <c:v>0.11</c:v>
                </c:pt>
                <c:pt idx="3">
                  <c:v>0.03</c:v>
                </c:pt>
                <c:pt idx="4">
                  <c:v>0.36</c:v>
                </c:pt>
                <c:pt idx="5">
                  <c:v>0.05</c:v>
                </c:pt>
                <c:pt idx="6">
                  <c:v>0.04</c:v>
                </c:pt>
                <c:pt idx="7">
                  <c:v>0.32</c:v>
                </c:pt>
              </c:numCache>
            </c:numRef>
          </c:val>
        </c:ser>
        <c:dLbls>
          <c:dLblPos val="outEnd"/>
          <c:showLegendKey val="0"/>
          <c:showVal val="1"/>
          <c:showCatName val="0"/>
          <c:showSerName val="0"/>
          <c:showPercent val="0"/>
          <c:showBubbleSize val="0"/>
        </c:dLbls>
        <c:gapWidth val="150"/>
        <c:axId val="406546088"/>
        <c:axId val="406546480"/>
      </c:barChart>
      <c:catAx>
        <c:axId val="406546088"/>
        <c:scaling>
          <c:orientation val="minMax"/>
        </c:scaling>
        <c:delete val="0"/>
        <c:axPos val="b"/>
        <c:numFmt formatCode="General" sourceLinked="0"/>
        <c:majorTickMark val="out"/>
        <c:minorTickMark val="none"/>
        <c:tickLblPos val="nextTo"/>
        <c:txPr>
          <a:bodyPr rot="0"/>
          <a:lstStyle/>
          <a:p>
            <a:pPr>
              <a:defRPr/>
            </a:pPr>
            <a:endParaRPr lang="en-US"/>
          </a:p>
        </c:txPr>
        <c:crossAx val="406546480"/>
        <c:crosses val="autoZero"/>
        <c:auto val="1"/>
        <c:lblAlgn val="ctr"/>
        <c:lblOffset val="100"/>
        <c:noMultiLvlLbl val="0"/>
      </c:catAx>
      <c:valAx>
        <c:axId val="406546480"/>
        <c:scaling>
          <c:orientation val="minMax"/>
        </c:scaling>
        <c:delete val="1"/>
        <c:axPos val="l"/>
        <c:numFmt formatCode="0%" sourceLinked="1"/>
        <c:majorTickMark val="out"/>
        <c:minorTickMark val="none"/>
        <c:tickLblPos val="nextTo"/>
        <c:crossAx val="406546088"/>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2. </a:t>
            </a:r>
            <a:r>
              <a:rPr lang="en-US" sz="1200" baseline="0" dirty="0"/>
              <a:t>Comparison of Tutoring Center Visitors and Non-visitors by Gender</a:t>
            </a:r>
            <a:endParaRPr lang="en-US" sz="1200" dirty="0"/>
          </a:p>
        </c:rich>
      </c:tx>
      <c:layout/>
      <c:overlay val="0"/>
    </c:title>
    <c:autoTitleDeleted val="0"/>
    <c:plotArea>
      <c:layout>
        <c:manualLayout>
          <c:layoutTarget val="inner"/>
          <c:xMode val="edge"/>
          <c:yMode val="edge"/>
          <c:x val="7.9036043241375951E-3"/>
          <c:y val="0.15401381100425177"/>
          <c:w val="0.97857892226990939"/>
          <c:h val="0.69765489721024687"/>
        </c:manualLayout>
      </c:layout>
      <c:barChart>
        <c:barDir val="col"/>
        <c:grouping val="clustered"/>
        <c:varyColors val="0"/>
        <c:ser>
          <c:idx val="0"/>
          <c:order val="0"/>
          <c:tx>
            <c:v>Tutored</c:v>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Demographic!$I$21:$I$22</c:f>
              <c:strCache>
                <c:ptCount val="2"/>
                <c:pt idx="0">
                  <c:v>Female</c:v>
                </c:pt>
                <c:pt idx="1">
                  <c:v>Male</c:v>
                </c:pt>
              </c:strCache>
            </c:strRef>
          </c:cat>
          <c:val>
            <c:numRef>
              <c:f>Demographic!$J$21:$J$22</c:f>
              <c:numCache>
                <c:formatCode>0%</c:formatCode>
                <c:ptCount val="2"/>
                <c:pt idx="0">
                  <c:v>0.54</c:v>
                </c:pt>
                <c:pt idx="1">
                  <c:v>0.46</c:v>
                </c:pt>
              </c:numCache>
            </c:numRef>
          </c:val>
        </c:ser>
        <c:ser>
          <c:idx val="1"/>
          <c:order val="1"/>
          <c:tx>
            <c:v>Not tutored</c:v>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Demographic!$I$21:$I$22</c:f>
              <c:strCache>
                <c:ptCount val="2"/>
                <c:pt idx="0">
                  <c:v>Female</c:v>
                </c:pt>
                <c:pt idx="1">
                  <c:v>Male</c:v>
                </c:pt>
              </c:strCache>
            </c:strRef>
          </c:cat>
          <c:val>
            <c:numRef>
              <c:f>Demographic!$K$21:$K$22</c:f>
              <c:numCache>
                <c:formatCode>0%</c:formatCode>
                <c:ptCount val="2"/>
                <c:pt idx="0">
                  <c:v>0.54</c:v>
                </c:pt>
                <c:pt idx="1">
                  <c:v>0.46</c:v>
                </c:pt>
              </c:numCache>
            </c:numRef>
          </c:val>
        </c:ser>
        <c:dLbls>
          <c:dLblPos val="outEnd"/>
          <c:showLegendKey val="0"/>
          <c:showVal val="1"/>
          <c:showCatName val="0"/>
          <c:showSerName val="0"/>
          <c:showPercent val="0"/>
          <c:showBubbleSize val="0"/>
        </c:dLbls>
        <c:gapWidth val="150"/>
        <c:axId val="406547264"/>
        <c:axId val="406544128"/>
      </c:barChart>
      <c:catAx>
        <c:axId val="406547264"/>
        <c:scaling>
          <c:orientation val="minMax"/>
        </c:scaling>
        <c:delete val="0"/>
        <c:axPos val="b"/>
        <c:numFmt formatCode="General" sourceLinked="0"/>
        <c:majorTickMark val="out"/>
        <c:minorTickMark val="none"/>
        <c:tickLblPos val="nextTo"/>
        <c:txPr>
          <a:bodyPr rot="0"/>
          <a:lstStyle/>
          <a:p>
            <a:pPr>
              <a:defRPr sz="800"/>
            </a:pPr>
            <a:endParaRPr lang="en-US"/>
          </a:p>
        </c:txPr>
        <c:crossAx val="406544128"/>
        <c:crosses val="autoZero"/>
        <c:auto val="1"/>
        <c:lblAlgn val="ctr"/>
        <c:lblOffset val="100"/>
        <c:noMultiLvlLbl val="0"/>
      </c:catAx>
      <c:valAx>
        <c:axId val="406544128"/>
        <c:scaling>
          <c:orientation val="minMax"/>
        </c:scaling>
        <c:delete val="1"/>
        <c:axPos val="l"/>
        <c:numFmt formatCode="0%" sourceLinked="1"/>
        <c:majorTickMark val="out"/>
        <c:minorTickMark val="none"/>
        <c:tickLblPos val="nextTo"/>
        <c:crossAx val="40654726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3. </a:t>
            </a:r>
            <a:r>
              <a:rPr lang="en-US" sz="1200" baseline="0" dirty="0"/>
              <a:t>Comparison of Tutoring Center Visitors and Non-visitors by Age</a:t>
            </a:r>
            <a:endParaRPr lang="en-US" sz="1200" dirty="0"/>
          </a:p>
        </c:rich>
      </c:tx>
      <c:layout/>
      <c:overlay val="0"/>
    </c:title>
    <c:autoTitleDeleted val="0"/>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Demographic!$J$45</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Demographic!$I$46:$I$51</c:f>
              <c:strCache>
                <c:ptCount val="6"/>
                <c:pt idx="0">
                  <c:v>Under 18</c:v>
                </c:pt>
                <c:pt idx="1">
                  <c:v>18 - 24</c:v>
                </c:pt>
                <c:pt idx="2">
                  <c:v>25 - 29</c:v>
                </c:pt>
                <c:pt idx="3">
                  <c:v>30 - 39</c:v>
                </c:pt>
                <c:pt idx="4">
                  <c:v>40 - 49</c:v>
                </c:pt>
                <c:pt idx="5">
                  <c:v>50 and &gt;</c:v>
                </c:pt>
              </c:strCache>
            </c:strRef>
          </c:cat>
          <c:val>
            <c:numRef>
              <c:f>Demographic!$J$46:$J$51</c:f>
              <c:numCache>
                <c:formatCode>0%</c:formatCode>
                <c:ptCount val="6"/>
                <c:pt idx="0">
                  <c:v>0.01</c:v>
                </c:pt>
                <c:pt idx="1">
                  <c:v>0.59</c:v>
                </c:pt>
                <c:pt idx="2">
                  <c:v>0.19</c:v>
                </c:pt>
                <c:pt idx="3">
                  <c:v>0.13</c:v>
                </c:pt>
                <c:pt idx="4">
                  <c:v>0.04</c:v>
                </c:pt>
                <c:pt idx="5">
                  <c:v>0.05</c:v>
                </c:pt>
              </c:numCache>
            </c:numRef>
          </c:val>
        </c:ser>
        <c:ser>
          <c:idx val="1"/>
          <c:order val="1"/>
          <c:tx>
            <c:strRef>
              <c:f>Demographic!$K$45</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Demographic!$I$46:$I$51</c:f>
              <c:strCache>
                <c:ptCount val="6"/>
                <c:pt idx="0">
                  <c:v>Under 18</c:v>
                </c:pt>
                <c:pt idx="1">
                  <c:v>18 - 24</c:v>
                </c:pt>
                <c:pt idx="2">
                  <c:v>25 - 29</c:v>
                </c:pt>
                <c:pt idx="3">
                  <c:v>30 - 39</c:v>
                </c:pt>
                <c:pt idx="4">
                  <c:v>40 - 49</c:v>
                </c:pt>
                <c:pt idx="5">
                  <c:v>50 and &gt;</c:v>
                </c:pt>
              </c:strCache>
            </c:strRef>
          </c:cat>
          <c:val>
            <c:numRef>
              <c:f>Demographic!$K$46:$K$51</c:f>
              <c:numCache>
                <c:formatCode>0%</c:formatCode>
                <c:ptCount val="6"/>
                <c:pt idx="0">
                  <c:v>7.0000000000000007E-2</c:v>
                </c:pt>
                <c:pt idx="1">
                  <c:v>0.56999999999999995</c:v>
                </c:pt>
                <c:pt idx="2">
                  <c:v>0.18</c:v>
                </c:pt>
                <c:pt idx="3">
                  <c:v>0.11</c:v>
                </c:pt>
                <c:pt idx="4">
                  <c:v>0.04</c:v>
                </c:pt>
                <c:pt idx="5">
                  <c:v>0.03</c:v>
                </c:pt>
              </c:numCache>
            </c:numRef>
          </c:val>
        </c:ser>
        <c:dLbls>
          <c:dLblPos val="outEnd"/>
          <c:showLegendKey val="0"/>
          <c:showVal val="1"/>
          <c:showCatName val="0"/>
          <c:showSerName val="0"/>
          <c:showPercent val="0"/>
          <c:showBubbleSize val="0"/>
        </c:dLbls>
        <c:gapWidth val="150"/>
        <c:axId val="406545696"/>
        <c:axId val="406543736"/>
      </c:barChart>
      <c:catAx>
        <c:axId val="406545696"/>
        <c:scaling>
          <c:orientation val="minMax"/>
        </c:scaling>
        <c:delete val="0"/>
        <c:axPos val="b"/>
        <c:numFmt formatCode="General" sourceLinked="0"/>
        <c:majorTickMark val="out"/>
        <c:minorTickMark val="none"/>
        <c:tickLblPos val="nextTo"/>
        <c:txPr>
          <a:bodyPr rot="0"/>
          <a:lstStyle/>
          <a:p>
            <a:pPr>
              <a:defRPr sz="1050"/>
            </a:pPr>
            <a:endParaRPr lang="en-US"/>
          </a:p>
        </c:txPr>
        <c:crossAx val="406543736"/>
        <c:crosses val="autoZero"/>
        <c:auto val="1"/>
        <c:lblAlgn val="ctr"/>
        <c:lblOffset val="100"/>
        <c:noMultiLvlLbl val="0"/>
      </c:catAx>
      <c:valAx>
        <c:axId val="406543736"/>
        <c:scaling>
          <c:orientation val="minMax"/>
        </c:scaling>
        <c:delete val="1"/>
        <c:axPos val="l"/>
        <c:numFmt formatCode="0%" sourceLinked="1"/>
        <c:majorTickMark val="out"/>
        <c:minorTickMark val="none"/>
        <c:tickLblPos val="nextTo"/>
        <c:crossAx val="406545696"/>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Retention</a:t>
            </a:r>
            <a:r>
              <a:rPr lang="en-US" baseline="0"/>
              <a:t> Rates of All Students in GT and Non-GT Courses</a:t>
            </a:r>
            <a:endParaRPr lang="en-US"/>
          </a:p>
        </c:rich>
      </c:tx>
      <c:layout/>
      <c:overlay val="0"/>
    </c:title>
    <c:autoTitleDeleted val="0"/>
    <c:plotArea>
      <c:layout/>
      <c:barChart>
        <c:barDir val="col"/>
        <c:grouping val="clustered"/>
        <c:varyColors val="0"/>
        <c:ser>
          <c:idx val="0"/>
          <c:order val="0"/>
          <c:tx>
            <c:strRef>
              <c:f>'[Tables_UpdatedALL.xlsx]Fall 16'!$M$16</c:f>
              <c:strCache>
                <c:ptCount val="1"/>
                <c:pt idx="0">
                  <c:v>Non-GT Section</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16'!$N$15:$P$15</c:f>
              <c:strCache>
                <c:ptCount val="3"/>
                <c:pt idx="0">
                  <c:v>Fall 2016</c:v>
                </c:pt>
                <c:pt idx="1">
                  <c:v>Spring 2017</c:v>
                </c:pt>
                <c:pt idx="2">
                  <c:v>Fall 2017</c:v>
                </c:pt>
              </c:strCache>
            </c:strRef>
          </c:cat>
          <c:val>
            <c:numRef>
              <c:f>'[Tables_UpdatedALL.xlsx]Fall 16'!$N$16:$P$16</c:f>
              <c:numCache>
                <c:formatCode>0%</c:formatCode>
                <c:ptCount val="3"/>
                <c:pt idx="0">
                  <c:v>0.872</c:v>
                </c:pt>
                <c:pt idx="1">
                  <c:v>0.82199999999999995</c:v>
                </c:pt>
                <c:pt idx="2">
                  <c:v>0.86099999999999999</c:v>
                </c:pt>
              </c:numCache>
            </c:numRef>
          </c:val>
        </c:ser>
        <c:ser>
          <c:idx val="1"/>
          <c:order val="1"/>
          <c:tx>
            <c:strRef>
              <c:f>'[Tables_UpdatedALL.xlsx]Fall 16'!$M$17</c:f>
              <c:strCache>
                <c:ptCount val="1"/>
                <c:pt idx="0">
                  <c:v>GT Section</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16'!$N$15:$P$15</c:f>
              <c:strCache>
                <c:ptCount val="3"/>
                <c:pt idx="0">
                  <c:v>Fall 2016</c:v>
                </c:pt>
                <c:pt idx="1">
                  <c:v>Spring 2017</c:v>
                </c:pt>
                <c:pt idx="2">
                  <c:v>Fall 2017</c:v>
                </c:pt>
              </c:strCache>
            </c:strRef>
          </c:cat>
          <c:val>
            <c:numRef>
              <c:f>'[Tables_UpdatedALL.xlsx]Fall 16'!$N$17:$P$17</c:f>
              <c:numCache>
                <c:formatCode>0%</c:formatCode>
                <c:ptCount val="3"/>
                <c:pt idx="0">
                  <c:v>0.90600000000000003</c:v>
                </c:pt>
                <c:pt idx="1">
                  <c:v>0.84699999999999998</c:v>
                </c:pt>
                <c:pt idx="2">
                  <c:v>0.95399999999999996</c:v>
                </c:pt>
              </c:numCache>
            </c:numRef>
          </c:val>
        </c:ser>
        <c:dLbls>
          <c:dLblPos val="outEnd"/>
          <c:showLegendKey val="0"/>
          <c:showVal val="1"/>
          <c:showCatName val="0"/>
          <c:showSerName val="0"/>
          <c:showPercent val="0"/>
          <c:showBubbleSize val="0"/>
        </c:dLbls>
        <c:gapWidth val="150"/>
        <c:axId val="365432976"/>
        <c:axId val="365432192"/>
      </c:barChart>
      <c:catAx>
        <c:axId val="365432976"/>
        <c:scaling>
          <c:orientation val="minMax"/>
        </c:scaling>
        <c:delete val="0"/>
        <c:axPos val="b"/>
        <c:numFmt formatCode="General" sourceLinked="0"/>
        <c:majorTickMark val="out"/>
        <c:minorTickMark val="none"/>
        <c:tickLblPos val="nextTo"/>
        <c:crossAx val="365432192"/>
        <c:crosses val="autoZero"/>
        <c:auto val="1"/>
        <c:lblAlgn val="ctr"/>
        <c:lblOffset val="100"/>
        <c:noMultiLvlLbl val="0"/>
      </c:catAx>
      <c:valAx>
        <c:axId val="365432192"/>
        <c:scaling>
          <c:orientation val="minMax"/>
          <c:min val="0.5"/>
        </c:scaling>
        <c:delete val="1"/>
        <c:axPos val="l"/>
        <c:numFmt formatCode="0%" sourceLinked="1"/>
        <c:majorTickMark val="out"/>
        <c:minorTickMark val="none"/>
        <c:tickLblPos val="nextTo"/>
        <c:crossAx val="365432976"/>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4. </a:t>
            </a:r>
            <a:r>
              <a:rPr lang="en-US" sz="1200" baseline="0" dirty="0"/>
              <a:t>Comparison of Tutoring Center Visitors and Non-visitors by Educational Goal</a:t>
            </a:r>
            <a:endParaRPr lang="en-US" sz="1200" dirty="0"/>
          </a:p>
        </c:rich>
      </c:tx>
      <c:layout>
        <c:manualLayout>
          <c:xMode val="edge"/>
          <c:yMode val="edge"/>
          <c:x val="0.12140673402949095"/>
          <c:y val="2.7149321266968326E-2"/>
        </c:manualLayout>
      </c:layout>
      <c:overlay val="0"/>
    </c:title>
    <c:autoTitleDeleted val="0"/>
    <c:plotArea>
      <c:layout>
        <c:manualLayout>
          <c:layoutTarget val="inner"/>
          <c:xMode val="edge"/>
          <c:yMode val="edge"/>
          <c:x val="7.9036043241375951E-3"/>
          <c:y val="0.14909381163016613"/>
          <c:w val="0.97857892226990939"/>
          <c:h val="0.69765489721024687"/>
        </c:manualLayout>
      </c:layout>
      <c:barChart>
        <c:barDir val="col"/>
        <c:grouping val="clustered"/>
        <c:varyColors val="0"/>
        <c:ser>
          <c:idx val="0"/>
          <c:order val="0"/>
          <c:tx>
            <c:strRef>
              <c:f>Demographic!$N$108</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Demographic!$M$109:$M$114</c:f>
              <c:strCache>
                <c:ptCount val="6"/>
                <c:pt idx="0">
                  <c:v>Associate's Degree</c:v>
                </c:pt>
                <c:pt idx="1">
                  <c:v>Bachelor's Degree</c:v>
                </c:pt>
                <c:pt idx="2">
                  <c:v>Basic Skills/Ed. Development</c:v>
                </c:pt>
                <c:pt idx="3">
                  <c:v>Career/Vocational</c:v>
                </c:pt>
                <c:pt idx="4">
                  <c:v>Concurrent University Student</c:v>
                </c:pt>
                <c:pt idx="5">
                  <c:v>Undecided/Unreported</c:v>
                </c:pt>
              </c:strCache>
            </c:strRef>
          </c:cat>
          <c:val>
            <c:numRef>
              <c:f>Demographic!$N$109:$N$114</c:f>
              <c:numCache>
                <c:formatCode>0%</c:formatCode>
                <c:ptCount val="6"/>
                <c:pt idx="0">
                  <c:v>5.6000000000000001E-2</c:v>
                </c:pt>
                <c:pt idx="1">
                  <c:v>0.63</c:v>
                </c:pt>
                <c:pt idx="2">
                  <c:v>3.7999999999999999E-2</c:v>
                </c:pt>
                <c:pt idx="3">
                  <c:v>0.107</c:v>
                </c:pt>
                <c:pt idx="4">
                  <c:v>7.3999999999999996E-2</c:v>
                </c:pt>
                <c:pt idx="5">
                  <c:v>9.4E-2</c:v>
                </c:pt>
              </c:numCache>
            </c:numRef>
          </c:val>
        </c:ser>
        <c:ser>
          <c:idx val="1"/>
          <c:order val="1"/>
          <c:tx>
            <c:strRef>
              <c:f>Demographic!$O$108</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Demographic!$M$109:$M$114</c:f>
              <c:strCache>
                <c:ptCount val="6"/>
                <c:pt idx="0">
                  <c:v>Associate's Degree</c:v>
                </c:pt>
                <c:pt idx="1">
                  <c:v>Bachelor's Degree</c:v>
                </c:pt>
                <c:pt idx="2">
                  <c:v>Basic Skills/Ed. Development</c:v>
                </c:pt>
                <c:pt idx="3">
                  <c:v>Career/Vocational</c:v>
                </c:pt>
                <c:pt idx="4">
                  <c:v>Concurrent University Student</c:v>
                </c:pt>
                <c:pt idx="5">
                  <c:v>Undecided/Unreported</c:v>
                </c:pt>
              </c:strCache>
            </c:strRef>
          </c:cat>
          <c:val>
            <c:numRef>
              <c:f>Demographic!$O$109:$O$114</c:f>
              <c:numCache>
                <c:formatCode>0%</c:formatCode>
                <c:ptCount val="6"/>
                <c:pt idx="0">
                  <c:v>5.8000000000000003E-2</c:v>
                </c:pt>
                <c:pt idx="1">
                  <c:v>0.54100000000000004</c:v>
                </c:pt>
                <c:pt idx="2">
                  <c:v>0.04</c:v>
                </c:pt>
                <c:pt idx="3">
                  <c:v>0.13800000000000001</c:v>
                </c:pt>
                <c:pt idx="4">
                  <c:v>9.5000000000000001E-2</c:v>
                </c:pt>
                <c:pt idx="5">
                  <c:v>0.129</c:v>
                </c:pt>
              </c:numCache>
            </c:numRef>
          </c:val>
        </c:ser>
        <c:dLbls>
          <c:dLblPos val="outEnd"/>
          <c:showLegendKey val="0"/>
          <c:showVal val="1"/>
          <c:showCatName val="0"/>
          <c:showSerName val="0"/>
          <c:showPercent val="0"/>
          <c:showBubbleSize val="0"/>
        </c:dLbls>
        <c:gapWidth val="150"/>
        <c:axId val="406571864"/>
        <c:axId val="406570688"/>
      </c:barChart>
      <c:catAx>
        <c:axId val="406571864"/>
        <c:scaling>
          <c:orientation val="minMax"/>
        </c:scaling>
        <c:delete val="0"/>
        <c:axPos val="b"/>
        <c:numFmt formatCode="General" sourceLinked="0"/>
        <c:majorTickMark val="out"/>
        <c:minorTickMark val="none"/>
        <c:tickLblPos val="nextTo"/>
        <c:txPr>
          <a:bodyPr rot="0"/>
          <a:lstStyle/>
          <a:p>
            <a:pPr>
              <a:defRPr sz="800"/>
            </a:pPr>
            <a:endParaRPr lang="en-US"/>
          </a:p>
        </c:txPr>
        <c:crossAx val="406570688"/>
        <c:crosses val="autoZero"/>
        <c:auto val="1"/>
        <c:lblAlgn val="ctr"/>
        <c:lblOffset val="100"/>
        <c:noMultiLvlLbl val="0"/>
      </c:catAx>
      <c:valAx>
        <c:axId val="406570688"/>
        <c:scaling>
          <c:orientation val="minMax"/>
        </c:scaling>
        <c:delete val="1"/>
        <c:axPos val="l"/>
        <c:numFmt formatCode="0%" sourceLinked="1"/>
        <c:majorTickMark val="out"/>
        <c:minorTickMark val="none"/>
        <c:tickLblPos val="nextTo"/>
        <c:crossAx val="40657186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5. </a:t>
            </a:r>
            <a:r>
              <a:rPr lang="en-US" sz="1200" baseline="0" dirty="0"/>
              <a:t>Comparison of Tutoring Center Visitors and Non-visitors by </a:t>
            </a:r>
            <a:r>
              <a:rPr lang="en-US" sz="1200" baseline="0" dirty="0" smtClean="0"/>
              <a:t>Enrollment Status</a:t>
            </a:r>
            <a:endParaRPr lang="en-US" sz="1200" dirty="0"/>
          </a:p>
        </c:rich>
      </c:tx>
      <c:layout/>
      <c:overlay val="0"/>
    </c:title>
    <c:autoTitleDeleted val="0"/>
    <c:plotArea>
      <c:layout>
        <c:manualLayout>
          <c:layoutTarget val="inner"/>
          <c:xMode val="edge"/>
          <c:yMode val="edge"/>
          <c:x val="7.9036043241375951E-3"/>
          <c:y val="0.14909381163016613"/>
          <c:w val="0.97857892226990939"/>
          <c:h val="0.69765489721024687"/>
        </c:manualLayout>
      </c:layout>
      <c:barChart>
        <c:barDir val="col"/>
        <c:grouping val="clustered"/>
        <c:varyColors val="0"/>
        <c:ser>
          <c:idx val="0"/>
          <c:order val="0"/>
          <c:tx>
            <c:strRef>
              <c:f>Demographic!$N$108</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Demographic!$M$194:$M$199</c:f>
              <c:strCache>
                <c:ptCount val="6"/>
                <c:pt idx="0">
                  <c:v>Continuing Student</c:v>
                </c:pt>
                <c:pt idx="1">
                  <c:v>Current High School Student</c:v>
                </c:pt>
                <c:pt idx="2">
                  <c:v>First-Time Student</c:v>
                </c:pt>
                <c:pt idx="3">
                  <c:v>First-Time Transfer Student</c:v>
                </c:pt>
                <c:pt idx="4">
                  <c:v>Returning Student</c:v>
                </c:pt>
                <c:pt idx="5">
                  <c:v>Returning Transfer Student</c:v>
                </c:pt>
              </c:strCache>
            </c:strRef>
          </c:cat>
          <c:val>
            <c:numRef>
              <c:f>Demographic!$N$194:$N$199</c:f>
              <c:numCache>
                <c:formatCode>0%</c:formatCode>
                <c:ptCount val="6"/>
                <c:pt idx="0">
                  <c:v>0.72</c:v>
                </c:pt>
                <c:pt idx="1">
                  <c:v>0.01</c:v>
                </c:pt>
                <c:pt idx="2">
                  <c:v>0.14000000000000001</c:v>
                </c:pt>
                <c:pt idx="3">
                  <c:v>0.08</c:v>
                </c:pt>
                <c:pt idx="4">
                  <c:v>0.04</c:v>
                </c:pt>
                <c:pt idx="5">
                  <c:v>0.01</c:v>
                </c:pt>
              </c:numCache>
            </c:numRef>
          </c:val>
        </c:ser>
        <c:ser>
          <c:idx val="1"/>
          <c:order val="1"/>
          <c:tx>
            <c:strRef>
              <c:f>Demographic!$O$108</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Demographic!$M$194:$M$199</c:f>
              <c:strCache>
                <c:ptCount val="6"/>
                <c:pt idx="0">
                  <c:v>Continuing Student</c:v>
                </c:pt>
                <c:pt idx="1">
                  <c:v>Current High School Student</c:v>
                </c:pt>
                <c:pt idx="2">
                  <c:v>First-Time Student</c:v>
                </c:pt>
                <c:pt idx="3">
                  <c:v>First-Time Transfer Student</c:v>
                </c:pt>
                <c:pt idx="4">
                  <c:v>Returning Student</c:v>
                </c:pt>
                <c:pt idx="5">
                  <c:v>Returning Transfer Student</c:v>
                </c:pt>
              </c:strCache>
            </c:strRef>
          </c:cat>
          <c:val>
            <c:numRef>
              <c:f>Demographic!$O$194:$O$199</c:f>
              <c:numCache>
                <c:formatCode>0%</c:formatCode>
                <c:ptCount val="6"/>
                <c:pt idx="0">
                  <c:v>0.68</c:v>
                </c:pt>
                <c:pt idx="1">
                  <c:v>0.09</c:v>
                </c:pt>
                <c:pt idx="2">
                  <c:v>0.08</c:v>
                </c:pt>
                <c:pt idx="3">
                  <c:v>0.08</c:v>
                </c:pt>
                <c:pt idx="4">
                  <c:v>0.04</c:v>
                </c:pt>
                <c:pt idx="5">
                  <c:v>0.02</c:v>
                </c:pt>
              </c:numCache>
            </c:numRef>
          </c:val>
        </c:ser>
        <c:dLbls>
          <c:dLblPos val="outEnd"/>
          <c:showLegendKey val="0"/>
          <c:showVal val="1"/>
          <c:showCatName val="0"/>
          <c:showSerName val="0"/>
          <c:showPercent val="0"/>
          <c:showBubbleSize val="0"/>
        </c:dLbls>
        <c:gapWidth val="150"/>
        <c:axId val="406569512"/>
        <c:axId val="406569120"/>
      </c:barChart>
      <c:catAx>
        <c:axId val="406569512"/>
        <c:scaling>
          <c:orientation val="minMax"/>
        </c:scaling>
        <c:delete val="0"/>
        <c:axPos val="b"/>
        <c:numFmt formatCode="General" sourceLinked="1"/>
        <c:majorTickMark val="out"/>
        <c:minorTickMark val="none"/>
        <c:tickLblPos val="nextTo"/>
        <c:txPr>
          <a:bodyPr rot="0"/>
          <a:lstStyle/>
          <a:p>
            <a:pPr>
              <a:defRPr sz="800"/>
            </a:pPr>
            <a:endParaRPr lang="en-US"/>
          </a:p>
        </c:txPr>
        <c:crossAx val="406569120"/>
        <c:crosses val="autoZero"/>
        <c:auto val="1"/>
        <c:lblAlgn val="ctr"/>
        <c:lblOffset val="100"/>
        <c:noMultiLvlLbl val="0"/>
      </c:catAx>
      <c:valAx>
        <c:axId val="406569120"/>
        <c:scaling>
          <c:orientation val="minMax"/>
        </c:scaling>
        <c:delete val="1"/>
        <c:axPos val="l"/>
        <c:numFmt formatCode="0%" sourceLinked="1"/>
        <c:majorTickMark val="out"/>
        <c:minorTickMark val="none"/>
        <c:tickLblPos val="nextTo"/>
        <c:crossAx val="406569512"/>
        <c:crosses val="autoZero"/>
        <c:crossBetween val="between"/>
      </c:valAx>
    </c:plotArea>
    <c:legend>
      <c:legendPos val="b"/>
      <c:layout>
        <c:manualLayout>
          <c:xMode val="edge"/>
          <c:yMode val="edge"/>
          <c:x val="0.36941066915991722"/>
          <c:y val="0.94326389090662555"/>
          <c:w val="0.23638133216180596"/>
          <c:h val="4.1975961491898382E-2"/>
        </c:manualLayout>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dirty="0"/>
              <a:t>Figure</a:t>
            </a:r>
            <a:r>
              <a:rPr lang="en-US" sz="1200" baseline="0" dirty="0"/>
              <a:t> </a:t>
            </a:r>
            <a:r>
              <a:rPr lang="en-US" sz="1200" baseline="0" dirty="0" smtClean="0"/>
              <a:t>6. </a:t>
            </a:r>
            <a:r>
              <a:rPr lang="en-US" sz="1200" baseline="0" dirty="0"/>
              <a:t>MT2C Visitor Distribution by Location</a:t>
            </a:r>
            <a:endParaRPr lang="en-US" sz="1200" dirty="0"/>
          </a:p>
        </c:rich>
      </c:tx>
      <c:layout/>
      <c:overlay val="0"/>
    </c:title>
    <c:autoTitleDeleted val="0"/>
    <c:plotArea>
      <c:layout>
        <c:manualLayout>
          <c:layoutTarget val="inner"/>
          <c:xMode val="edge"/>
          <c:yMode val="edge"/>
          <c:x val="2.9355785972298022E-2"/>
          <c:y val="0.14909381163016613"/>
          <c:w val="0.93072412359346157"/>
          <c:h val="0.69765489721024687"/>
        </c:manualLayout>
      </c:layout>
      <c:barChart>
        <c:barDir val="col"/>
        <c:grouping val="clustered"/>
        <c:varyColors val="0"/>
        <c:ser>
          <c:idx val="0"/>
          <c:order val="0"/>
          <c:tx>
            <c:strRef>
              <c:f>Demographic!$N$108</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Demographic!$M$209:$M$217</c:f>
              <c:strCache>
                <c:ptCount val="9"/>
                <c:pt idx="0">
                  <c:v>Athlete</c:v>
                </c:pt>
                <c:pt idx="1">
                  <c:v>CISC</c:v>
                </c:pt>
                <c:pt idx="2">
                  <c:v>HTC</c:v>
                </c:pt>
                <c:pt idx="3">
                  <c:v>Language Center</c:v>
                </c:pt>
                <c:pt idx="4">
                  <c:v>Math and Science</c:v>
                </c:pt>
                <c:pt idx="5">
                  <c:v>Music</c:v>
                </c:pt>
                <c:pt idx="6">
                  <c:v>STEM Center</c:v>
                </c:pt>
                <c:pt idx="7">
                  <c:v>Vet</c:v>
                </c:pt>
                <c:pt idx="8">
                  <c:v>Writing Center</c:v>
                </c:pt>
              </c:strCache>
            </c:strRef>
          </c:cat>
          <c:val>
            <c:numRef>
              <c:f>Demographic!$N$209:$N$217</c:f>
              <c:numCache>
                <c:formatCode>0%</c:formatCode>
                <c:ptCount val="9"/>
                <c:pt idx="0">
                  <c:v>0.05</c:v>
                </c:pt>
                <c:pt idx="1">
                  <c:v>0.03</c:v>
                </c:pt>
                <c:pt idx="2">
                  <c:v>0.01</c:v>
                </c:pt>
                <c:pt idx="3">
                  <c:v>0.06</c:v>
                </c:pt>
                <c:pt idx="4">
                  <c:v>0.46</c:v>
                </c:pt>
                <c:pt idx="5">
                  <c:v>0.05</c:v>
                </c:pt>
                <c:pt idx="6">
                  <c:v>0.03</c:v>
                </c:pt>
                <c:pt idx="7">
                  <c:v>0</c:v>
                </c:pt>
                <c:pt idx="8">
                  <c:v>0.32</c:v>
                </c:pt>
              </c:numCache>
            </c:numRef>
          </c:val>
        </c:ser>
        <c:dLbls>
          <c:dLblPos val="outEnd"/>
          <c:showLegendKey val="0"/>
          <c:showVal val="1"/>
          <c:showCatName val="0"/>
          <c:showSerName val="0"/>
          <c:showPercent val="0"/>
          <c:showBubbleSize val="0"/>
        </c:dLbls>
        <c:gapWidth val="150"/>
        <c:axId val="406569904"/>
        <c:axId val="406568336"/>
      </c:barChart>
      <c:catAx>
        <c:axId val="406569904"/>
        <c:scaling>
          <c:orientation val="minMax"/>
        </c:scaling>
        <c:delete val="0"/>
        <c:axPos val="b"/>
        <c:numFmt formatCode="General" sourceLinked="1"/>
        <c:majorTickMark val="out"/>
        <c:minorTickMark val="none"/>
        <c:tickLblPos val="nextTo"/>
        <c:txPr>
          <a:bodyPr rot="0"/>
          <a:lstStyle/>
          <a:p>
            <a:pPr>
              <a:defRPr sz="800"/>
            </a:pPr>
            <a:endParaRPr lang="en-US"/>
          </a:p>
        </c:txPr>
        <c:crossAx val="406568336"/>
        <c:crosses val="autoZero"/>
        <c:auto val="1"/>
        <c:lblAlgn val="ctr"/>
        <c:lblOffset val="100"/>
        <c:noMultiLvlLbl val="0"/>
      </c:catAx>
      <c:valAx>
        <c:axId val="406568336"/>
        <c:scaling>
          <c:orientation val="minMax"/>
        </c:scaling>
        <c:delete val="1"/>
        <c:axPos val="l"/>
        <c:numFmt formatCode="0%" sourceLinked="1"/>
        <c:majorTickMark val="out"/>
        <c:minorTickMark val="none"/>
        <c:tickLblPos val="nextTo"/>
        <c:crossAx val="40656990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'Ourcomes (2)'!$B$6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'Ourcomes (2)'!$D$5:$E$5</c:f>
              <c:strCache>
                <c:ptCount val="2"/>
                <c:pt idx="0">
                  <c:v>Retention Rate</c:v>
                </c:pt>
                <c:pt idx="1">
                  <c:v>Course Success Rate</c:v>
                </c:pt>
              </c:strCache>
            </c:strRef>
          </c:cat>
          <c:val>
            <c:numRef>
              <c:f>'Ourcomes (2)'!$D$6:$E$6</c:f>
              <c:numCache>
                <c:formatCode>0%</c:formatCode>
                <c:ptCount val="2"/>
                <c:pt idx="0">
                  <c:v>0.92</c:v>
                </c:pt>
                <c:pt idx="1">
                  <c:v>0.81</c:v>
                </c:pt>
              </c:numCache>
            </c:numRef>
          </c:val>
        </c:ser>
        <c:ser>
          <c:idx val="1"/>
          <c:order val="1"/>
          <c:tx>
            <c:strRef>
              <c:f>'Ourcomes (2)'!$B$7</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'Ourcomes (2)'!$D$5:$E$5</c:f>
              <c:strCache>
                <c:ptCount val="2"/>
                <c:pt idx="0">
                  <c:v>Retention Rate</c:v>
                </c:pt>
                <c:pt idx="1">
                  <c:v>Course Success Rate</c:v>
                </c:pt>
              </c:strCache>
            </c:strRef>
          </c:cat>
          <c:val>
            <c:numRef>
              <c:f>'Ourcomes (2)'!$D$7:$E$7</c:f>
              <c:numCache>
                <c:formatCode>0%</c:formatCode>
                <c:ptCount val="2"/>
                <c:pt idx="0">
                  <c:v>0.87</c:v>
                </c:pt>
                <c:pt idx="1">
                  <c:v>0.70199999999999996</c:v>
                </c:pt>
              </c:numCache>
            </c:numRef>
          </c:val>
        </c:ser>
        <c:dLbls>
          <c:dLblPos val="outEnd"/>
          <c:showLegendKey val="0"/>
          <c:showVal val="1"/>
          <c:showCatName val="0"/>
          <c:showSerName val="0"/>
          <c:showPercent val="0"/>
          <c:showBubbleSize val="0"/>
        </c:dLbls>
        <c:gapWidth val="150"/>
        <c:axId val="406568728"/>
        <c:axId val="408089936"/>
      </c:barChart>
      <c:catAx>
        <c:axId val="406568728"/>
        <c:scaling>
          <c:orientation val="minMax"/>
        </c:scaling>
        <c:delete val="0"/>
        <c:axPos val="b"/>
        <c:numFmt formatCode="General" sourceLinked="0"/>
        <c:majorTickMark val="out"/>
        <c:minorTickMark val="none"/>
        <c:tickLblPos val="nextTo"/>
        <c:crossAx val="408089936"/>
        <c:crosses val="autoZero"/>
        <c:auto val="1"/>
        <c:lblAlgn val="ctr"/>
        <c:lblOffset val="100"/>
        <c:noMultiLvlLbl val="0"/>
      </c:catAx>
      <c:valAx>
        <c:axId val="408089936"/>
        <c:scaling>
          <c:orientation val="minMax"/>
        </c:scaling>
        <c:delete val="1"/>
        <c:axPos val="l"/>
        <c:numFmt formatCode="0%" sourceLinked="1"/>
        <c:majorTickMark val="out"/>
        <c:minorTickMark val="none"/>
        <c:tickLblPos val="nextTo"/>
        <c:crossAx val="406568728"/>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'Ourcomes (2)'!$B$6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'Ourcomes (2)'!$F$5:$H$5</c:f>
              <c:strCache>
                <c:ptCount val="3"/>
                <c:pt idx="0">
                  <c:v>Mesa GPA</c:v>
                </c:pt>
                <c:pt idx="1">
                  <c:v>Term GPA</c:v>
                </c:pt>
                <c:pt idx="2">
                  <c:v>SDCCD GPA</c:v>
                </c:pt>
              </c:strCache>
            </c:strRef>
          </c:cat>
          <c:val>
            <c:numRef>
              <c:f>'Ourcomes (2)'!$F$6:$H$6</c:f>
              <c:numCache>
                <c:formatCode>General</c:formatCode>
                <c:ptCount val="3"/>
                <c:pt idx="0">
                  <c:v>2.94</c:v>
                </c:pt>
                <c:pt idx="1">
                  <c:v>2.88</c:v>
                </c:pt>
                <c:pt idx="2">
                  <c:v>3.02</c:v>
                </c:pt>
              </c:numCache>
            </c:numRef>
          </c:val>
        </c:ser>
        <c:ser>
          <c:idx val="1"/>
          <c:order val="1"/>
          <c:tx>
            <c:strRef>
              <c:f>'Ourcomes (2)'!$B$7</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'Ourcomes (2)'!$F$5:$H$5</c:f>
              <c:strCache>
                <c:ptCount val="3"/>
                <c:pt idx="0">
                  <c:v>Mesa GPA</c:v>
                </c:pt>
                <c:pt idx="1">
                  <c:v>Term GPA</c:v>
                </c:pt>
                <c:pt idx="2">
                  <c:v>SDCCD GPA</c:v>
                </c:pt>
              </c:strCache>
            </c:strRef>
          </c:cat>
          <c:val>
            <c:numRef>
              <c:f>'Ourcomes (2)'!$F$7:$H$7</c:f>
              <c:numCache>
                <c:formatCode>General</c:formatCode>
                <c:ptCount val="3"/>
                <c:pt idx="0">
                  <c:v>2.69</c:v>
                </c:pt>
                <c:pt idx="1">
                  <c:v>2.5099999999999998</c:v>
                </c:pt>
                <c:pt idx="2">
                  <c:v>2.74</c:v>
                </c:pt>
              </c:numCache>
            </c:numRef>
          </c:val>
        </c:ser>
        <c:dLbls>
          <c:dLblPos val="outEnd"/>
          <c:showLegendKey val="0"/>
          <c:showVal val="1"/>
          <c:showCatName val="0"/>
          <c:showSerName val="0"/>
          <c:showPercent val="0"/>
          <c:showBubbleSize val="0"/>
        </c:dLbls>
        <c:gapWidth val="150"/>
        <c:axId val="408090720"/>
        <c:axId val="408092288"/>
      </c:barChart>
      <c:catAx>
        <c:axId val="408090720"/>
        <c:scaling>
          <c:orientation val="minMax"/>
        </c:scaling>
        <c:delete val="0"/>
        <c:axPos val="b"/>
        <c:numFmt formatCode="General" sourceLinked="0"/>
        <c:majorTickMark val="out"/>
        <c:minorTickMark val="none"/>
        <c:tickLblPos val="nextTo"/>
        <c:crossAx val="408092288"/>
        <c:crosses val="autoZero"/>
        <c:auto val="1"/>
        <c:lblAlgn val="ctr"/>
        <c:lblOffset val="100"/>
        <c:noMultiLvlLbl val="0"/>
      </c:catAx>
      <c:valAx>
        <c:axId val="408092288"/>
        <c:scaling>
          <c:orientation val="minMax"/>
        </c:scaling>
        <c:delete val="1"/>
        <c:axPos val="l"/>
        <c:numFmt formatCode="General" sourceLinked="1"/>
        <c:majorTickMark val="out"/>
        <c:minorTickMark val="none"/>
        <c:tickLblPos val="nextTo"/>
        <c:crossAx val="40809072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0.13584884670873096"/>
          <c:w val="0.95748792270531402"/>
          <c:h val="0.59018883056284643"/>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Charts'!$B$17:$C$20</c:f>
              <c:multiLvlStrCache>
                <c:ptCount val="4"/>
                <c:lvl>
                  <c:pt idx="0">
                    <c:v>Female</c:v>
                  </c:pt>
                  <c:pt idx="1">
                    <c:v>Male</c:v>
                  </c:pt>
                  <c:pt idx="2">
                    <c:v>Female</c:v>
                  </c:pt>
                  <c:pt idx="3">
                    <c:v>Male</c:v>
                  </c:pt>
                </c:lvl>
                <c:lvl>
                  <c:pt idx="0">
                    <c:v>Retention Rate</c:v>
                  </c:pt>
                  <c:pt idx="2">
                    <c:v>Course Success Rate</c:v>
                  </c:pt>
                </c:lvl>
              </c:multiLvlStrCache>
            </c:multiLvlStrRef>
          </c:cat>
          <c:val>
            <c:numRef>
              <c:f>'Ourcomes Charts'!$D$17:$D$20</c:f>
              <c:numCache>
                <c:formatCode>0%</c:formatCode>
                <c:ptCount val="4"/>
                <c:pt idx="0">
                  <c:v>0.93</c:v>
                </c:pt>
                <c:pt idx="1">
                  <c:v>0.91</c:v>
                </c:pt>
                <c:pt idx="2">
                  <c:v>0.84</c:v>
                </c:pt>
                <c:pt idx="3">
                  <c:v>0.78</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Charts'!$B$17:$C$20</c:f>
              <c:multiLvlStrCache>
                <c:ptCount val="4"/>
                <c:lvl>
                  <c:pt idx="0">
                    <c:v>Female</c:v>
                  </c:pt>
                  <c:pt idx="1">
                    <c:v>Male</c:v>
                  </c:pt>
                  <c:pt idx="2">
                    <c:v>Female</c:v>
                  </c:pt>
                  <c:pt idx="3">
                    <c:v>Male</c:v>
                  </c:pt>
                </c:lvl>
                <c:lvl>
                  <c:pt idx="0">
                    <c:v>Retention Rate</c:v>
                  </c:pt>
                  <c:pt idx="2">
                    <c:v>Course Success Rate</c:v>
                  </c:pt>
                </c:lvl>
              </c:multiLvlStrCache>
            </c:multiLvlStrRef>
          </c:cat>
          <c:val>
            <c:numRef>
              <c:f>'Ourcomes Charts'!$E$17:$E$20</c:f>
              <c:numCache>
                <c:formatCode>0%</c:formatCode>
                <c:ptCount val="4"/>
                <c:pt idx="0">
                  <c:v>0.87</c:v>
                </c:pt>
                <c:pt idx="1">
                  <c:v>0.86</c:v>
                </c:pt>
                <c:pt idx="2">
                  <c:v>0.72</c:v>
                </c:pt>
                <c:pt idx="3">
                  <c:v>0.68</c:v>
                </c:pt>
              </c:numCache>
            </c:numRef>
          </c:val>
        </c:ser>
        <c:dLbls>
          <c:dLblPos val="outEnd"/>
          <c:showLegendKey val="0"/>
          <c:showVal val="1"/>
          <c:showCatName val="0"/>
          <c:showSerName val="0"/>
          <c:showPercent val="0"/>
          <c:showBubbleSize val="0"/>
        </c:dLbls>
        <c:gapWidth val="150"/>
        <c:axId val="408092680"/>
        <c:axId val="408091504"/>
      </c:barChart>
      <c:catAx>
        <c:axId val="408092680"/>
        <c:scaling>
          <c:orientation val="minMax"/>
        </c:scaling>
        <c:delete val="0"/>
        <c:axPos val="b"/>
        <c:numFmt formatCode="General" sourceLinked="0"/>
        <c:majorTickMark val="out"/>
        <c:minorTickMark val="none"/>
        <c:tickLblPos val="nextTo"/>
        <c:crossAx val="408091504"/>
        <c:crosses val="autoZero"/>
        <c:auto val="1"/>
        <c:lblAlgn val="ctr"/>
        <c:lblOffset val="100"/>
        <c:noMultiLvlLbl val="0"/>
      </c:catAx>
      <c:valAx>
        <c:axId val="408091504"/>
        <c:scaling>
          <c:orientation val="minMax"/>
        </c:scaling>
        <c:delete val="1"/>
        <c:axPos val="l"/>
        <c:numFmt formatCode="0%" sourceLinked="1"/>
        <c:majorTickMark val="out"/>
        <c:minorTickMark val="none"/>
        <c:tickLblPos val="nextTo"/>
        <c:crossAx val="40809268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0.13584884670873096"/>
          <c:w val="0.95748792270531402"/>
          <c:h val="0.59018883056284643"/>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Charts'!$B$27:$C$32</c:f>
              <c:multiLvlStrCache>
                <c:ptCount val="6"/>
                <c:lvl>
                  <c:pt idx="0">
                    <c:v>Female</c:v>
                  </c:pt>
                  <c:pt idx="1">
                    <c:v>Male</c:v>
                  </c:pt>
                  <c:pt idx="2">
                    <c:v>Female</c:v>
                  </c:pt>
                  <c:pt idx="3">
                    <c:v>Male</c:v>
                  </c:pt>
                  <c:pt idx="4">
                    <c:v>Female</c:v>
                  </c:pt>
                  <c:pt idx="5">
                    <c:v>Male</c:v>
                  </c:pt>
                </c:lvl>
                <c:lvl>
                  <c:pt idx="0">
                    <c:v>Mesa GPA</c:v>
                  </c:pt>
                  <c:pt idx="2">
                    <c:v>Term GPA</c:v>
                  </c:pt>
                  <c:pt idx="4">
                    <c:v>Cumulative GPA</c:v>
                  </c:pt>
                </c:lvl>
              </c:multiLvlStrCache>
            </c:multiLvlStrRef>
          </c:cat>
          <c:val>
            <c:numRef>
              <c:f>'Ourcomes Charts'!$D$27:$D$32</c:f>
              <c:numCache>
                <c:formatCode>0.00</c:formatCode>
                <c:ptCount val="6"/>
                <c:pt idx="0">
                  <c:v>3.05</c:v>
                </c:pt>
                <c:pt idx="1">
                  <c:v>2.81</c:v>
                </c:pt>
                <c:pt idx="2">
                  <c:v>2.98</c:v>
                </c:pt>
                <c:pt idx="3">
                  <c:v>2.77</c:v>
                </c:pt>
                <c:pt idx="4">
                  <c:v>3.1</c:v>
                </c:pt>
                <c:pt idx="5">
                  <c:v>2.94</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0"/>
              <c:layout>
                <c:manualLayout>
                  <c:x val="1.6666666666666653E-2"/>
                  <c:y val="1.4184397163120567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3333333333333332E-3"/>
                  <c:y val="7.0921985815602835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666666666666666E-2"/>
                  <c:y val="3.5460992907801092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5555555555555558E-3"/>
                  <c:y val="-3.250553465877445E-17"/>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'Ourcomes Charts'!$B$27:$C$32</c:f>
              <c:multiLvlStrCache>
                <c:ptCount val="6"/>
                <c:lvl>
                  <c:pt idx="0">
                    <c:v>Female</c:v>
                  </c:pt>
                  <c:pt idx="1">
                    <c:v>Male</c:v>
                  </c:pt>
                  <c:pt idx="2">
                    <c:v>Female</c:v>
                  </c:pt>
                  <c:pt idx="3">
                    <c:v>Male</c:v>
                  </c:pt>
                  <c:pt idx="4">
                    <c:v>Female</c:v>
                  </c:pt>
                  <c:pt idx="5">
                    <c:v>Male</c:v>
                  </c:pt>
                </c:lvl>
                <c:lvl>
                  <c:pt idx="0">
                    <c:v>Mesa GPA</c:v>
                  </c:pt>
                  <c:pt idx="2">
                    <c:v>Term GPA</c:v>
                  </c:pt>
                  <c:pt idx="4">
                    <c:v>Cumulative GPA</c:v>
                  </c:pt>
                </c:lvl>
              </c:multiLvlStrCache>
            </c:multiLvlStrRef>
          </c:cat>
          <c:val>
            <c:numRef>
              <c:f>'Ourcomes Charts'!$E$27:$E$32</c:f>
              <c:numCache>
                <c:formatCode>0.00</c:formatCode>
                <c:ptCount val="6"/>
                <c:pt idx="0">
                  <c:v>2.77</c:v>
                </c:pt>
                <c:pt idx="1">
                  <c:v>2.6</c:v>
                </c:pt>
                <c:pt idx="2">
                  <c:v>2.59</c:v>
                </c:pt>
                <c:pt idx="3">
                  <c:v>2.4300000000000002</c:v>
                </c:pt>
                <c:pt idx="4">
                  <c:v>2.82</c:v>
                </c:pt>
                <c:pt idx="5">
                  <c:v>2.66</c:v>
                </c:pt>
              </c:numCache>
            </c:numRef>
          </c:val>
        </c:ser>
        <c:dLbls>
          <c:dLblPos val="outEnd"/>
          <c:showLegendKey val="0"/>
          <c:showVal val="1"/>
          <c:showCatName val="0"/>
          <c:showSerName val="0"/>
          <c:showPercent val="0"/>
          <c:showBubbleSize val="0"/>
        </c:dLbls>
        <c:gapWidth val="150"/>
        <c:axId val="408089152"/>
        <c:axId val="408091112"/>
      </c:barChart>
      <c:catAx>
        <c:axId val="408089152"/>
        <c:scaling>
          <c:orientation val="minMax"/>
        </c:scaling>
        <c:delete val="0"/>
        <c:axPos val="b"/>
        <c:numFmt formatCode="General" sourceLinked="0"/>
        <c:majorTickMark val="out"/>
        <c:minorTickMark val="none"/>
        <c:tickLblPos val="nextTo"/>
        <c:crossAx val="408091112"/>
        <c:crosses val="autoZero"/>
        <c:auto val="1"/>
        <c:lblAlgn val="ctr"/>
        <c:lblOffset val="100"/>
        <c:noMultiLvlLbl val="0"/>
      </c:catAx>
      <c:valAx>
        <c:axId val="408091112"/>
        <c:scaling>
          <c:orientation val="minMax"/>
        </c:scaling>
        <c:delete val="1"/>
        <c:axPos val="l"/>
        <c:numFmt formatCode="0.00" sourceLinked="1"/>
        <c:majorTickMark val="out"/>
        <c:minorTickMark val="none"/>
        <c:tickLblPos val="nextTo"/>
        <c:crossAx val="408089152"/>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2.1058559733013502E-2"/>
          <c:w val="0.95748792270531402"/>
          <c:h val="0.68926029757116269"/>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Charts'!$B$74:$C$81</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Retention Rate</c:v>
                  </c:pt>
                </c:lvl>
              </c:multiLvlStrCache>
            </c:multiLvlStrRef>
          </c:cat>
          <c:val>
            <c:numRef>
              <c:f>'Ourcomes Charts'!$D$74:$D$81</c:f>
              <c:numCache>
                <c:formatCode>0%</c:formatCode>
                <c:ptCount val="8"/>
                <c:pt idx="0">
                  <c:v>0.9</c:v>
                </c:pt>
                <c:pt idx="1">
                  <c:v>1</c:v>
                </c:pt>
                <c:pt idx="2">
                  <c:v>0.94</c:v>
                </c:pt>
                <c:pt idx="3">
                  <c:v>0.95</c:v>
                </c:pt>
                <c:pt idx="4">
                  <c:v>0.92</c:v>
                </c:pt>
                <c:pt idx="5">
                  <c:v>0.93</c:v>
                </c:pt>
                <c:pt idx="6">
                  <c:v>0.94</c:v>
                </c:pt>
                <c:pt idx="7">
                  <c:v>0.92</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Charts'!$B$74:$C$81</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Retention Rate</c:v>
                  </c:pt>
                </c:lvl>
              </c:multiLvlStrCache>
            </c:multiLvlStrRef>
          </c:cat>
          <c:val>
            <c:numRef>
              <c:f>'Ourcomes Charts'!$E$74:$E$81</c:f>
              <c:numCache>
                <c:formatCode>0%</c:formatCode>
                <c:ptCount val="8"/>
                <c:pt idx="0">
                  <c:v>0.84</c:v>
                </c:pt>
                <c:pt idx="1">
                  <c:v>0.89</c:v>
                </c:pt>
                <c:pt idx="2">
                  <c:v>0.9</c:v>
                </c:pt>
                <c:pt idx="3">
                  <c:v>0.88</c:v>
                </c:pt>
                <c:pt idx="4">
                  <c:v>0.86</c:v>
                </c:pt>
                <c:pt idx="5">
                  <c:v>0.85</c:v>
                </c:pt>
                <c:pt idx="6">
                  <c:v>0.88</c:v>
                </c:pt>
                <c:pt idx="7">
                  <c:v>0.87</c:v>
                </c:pt>
              </c:numCache>
            </c:numRef>
          </c:val>
        </c:ser>
        <c:dLbls>
          <c:dLblPos val="outEnd"/>
          <c:showLegendKey val="0"/>
          <c:showVal val="1"/>
          <c:showCatName val="0"/>
          <c:showSerName val="0"/>
          <c:showPercent val="0"/>
          <c:showBubbleSize val="0"/>
        </c:dLbls>
        <c:gapWidth val="150"/>
        <c:axId val="408117672"/>
        <c:axId val="408119632"/>
      </c:barChart>
      <c:catAx>
        <c:axId val="408117672"/>
        <c:scaling>
          <c:orientation val="minMax"/>
        </c:scaling>
        <c:delete val="0"/>
        <c:axPos val="b"/>
        <c:numFmt formatCode="General" sourceLinked="0"/>
        <c:majorTickMark val="out"/>
        <c:minorTickMark val="none"/>
        <c:tickLblPos val="nextTo"/>
        <c:txPr>
          <a:bodyPr rot="0"/>
          <a:lstStyle/>
          <a:p>
            <a:pPr>
              <a:defRPr sz="1000"/>
            </a:pPr>
            <a:endParaRPr lang="en-US"/>
          </a:p>
        </c:txPr>
        <c:crossAx val="408119632"/>
        <c:crosses val="autoZero"/>
        <c:auto val="1"/>
        <c:lblAlgn val="ctr"/>
        <c:lblOffset val="100"/>
        <c:noMultiLvlLbl val="0"/>
      </c:catAx>
      <c:valAx>
        <c:axId val="408119632"/>
        <c:scaling>
          <c:orientation val="minMax"/>
        </c:scaling>
        <c:delete val="1"/>
        <c:axPos val="l"/>
        <c:numFmt formatCode="0%" sourceLinked="1"/>
        <c:majorTickMark val="out"/>
        <c:minorTickMark val="none"/>
        <c:tickLblPos val="nextTo"/>
        <c:crossAx val="408117672"/>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2.1058559733013502E-2"/>
          <c:w val="0.95748792270531402"/>
          <c:h val="0.65623656176104916"/>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Charts'!$B$82:$C$89</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Success Rate</c:v>
                  </c:pt>
                </c:lvl>
              </c:multiLvlStrCache>
            </c:multiLvlStrRef>
          </c:cat>
          <c:val>
            <c:numRef>
              <c:f>'Ourcomes Charts'!$D$82:$D$89</c:f>
              <c:numCache>
                <c:formatCode>0%</c:formatCode>
                <c:ptCount val="8"/>
                <c:pt idx="0">
                  <c:v>0.70399999999999996</c:v>
                </c:pt>
                <c:pt idx="1">
                  <c:v>0.94099999999999995</c:v>
                </c:pt>
                <c:pt idx="2">
                  <c:v>0.872</c:v>
                </c:pt>
                <c:pt idx="3">
                  <c:v>0.86499999999999999</c:v>
                </c:pt>
                <c:pt idx="4">
                  <c:v>0.78800000000000003</c:v>
                </c:pt>
                <c:pt idx="5">
                  <c:v>0.83599999999999997</c:v>
                </c:pt>
                <c:pt idx="6">
                  <c:v>0.85199999999999998</c:v>
                </c:pt>
                <c:pt idx="7">
                  <c:v>0.82599999999999996</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Charts'!$B$82:$C$89</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Success Rate</c:v>
                  </c:pt>
                </c:lvl>
              </c:multiLvlStrCache>
            </c:multiLvlStrRef>
          </c:cat>
          <c:val>
            <c:numRef>
              <c:f>'Ourcomes Charts'!$E$82:$E$89</c:f>
              <c:numCache>
                <c:formatCode>0%</c:formatCode>
                <c:ptCount val="8"/>
                <c:pt idx="0">
                  <c:v>0.60199999999999998</c:v>
                </c:pt>
                <c:pt idx="1">
                  <c:v>0.748</c:v>
                </c:pt>
                <c:pt idx="2">
                  <c:v>0.78600000000000003</c:v>
                </c:pt>
                <c:pt idx="3">
                  <c:v>0.74</c:v>
                </c:pt>
                <c:pt idx="4">
                  <c:v>0.65800000000000003</c:v>
                </c:pt>
                <c:pt idx="5">
                  <c:v>0.67600000000000005</c:v>
                </c:pt>
                <c:pt idx="6">
                  <c:v>0.73299999999999998</c:v>
                </c:pt>
                <c:pt idx="7">
                  <c:v>0.747</c:v>
                </c:pt>
              </c:numCache>
            </c:numRef>
          </c:val>
        </c:ser>
        <c:dLbls>
          <c:dLblPos val="outEnd"/>
          <c:showLegendKey val="0"/>
          <c:showVal val="1"/>
          <c:showCatName val="0"/>
          <c:showSerName val="0"/>
          <c:showPercent val="0"/>
          <c:showBubbleSize val="0"/>
        </c:dLbls>
        <c:gapWidth val="150"/>
        <c:axId val="408118848"/>
        <c:axId val="408120024"/>
      </c:barChart>
      <c:catAx>
        <c:axId val="408118848"/>
        <c:scaling>
          <c:orientation val="minMax"/>
        </c:scaling>
        <c:delete val="0"/>
        <c:axPos val="b"/>
        <c:numFmt formatCode="General" sourceLinked="0"/>
        <c:majorTickMark val="out"/>
        <c:minorTickMark val="none"/>
        <c:tickLblPos val="nextTo"/>
        <c:txPr>
          <a:bodyPr rot="0"/>
          <a:lstStyle/>
          <a:p>
            <a:pPr>
              <a:defRPr sz="1000"/>
            </a:pPr>
            <a:endParaRPr lang="en-US"/>
          </a:p>
        </c:txPr>
        <c:crossAx val="408120024"/>
        <c:crosses val="autoZero"/>
        <c:auto val="1"/>
        <c:lblAlgn val="ctr"/>
        <c:lblOffset val="100"/>
        <c:noMultiLvlLbl val="0"/>
      </c:catAx>
      <c:valAx>
        <c:axId val="408120024"/>
        <c:scaling>
          <c:orientation val="minMax"/>
        </c:scaling>
        <c:delete val="1"/>
        <c:axPos val="l"/>
        <c:numFmt formatCode="0%" sourceLinked="1"/>
        <c:majorTickMark val="out"/>
        <c:minorTickMark val="none"/>
        <c:tickLblPos val="nextTo"/>
        <c:crossAx val="408118848"/>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2.1058559733013502E-2"/>
          <c:w val="0.95748792270531402"/>
          <c:h val="0.65623656176104916"/>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Charts'!$B$104:$C$111</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Mesa GPA</c:v>
                  </c:pt>
                </c:lvl>
              </c:multiLvlStrCache>
            </c:multiLvlStrRef>
          </c:cat>
          <c:val>
            <c:numRef>
              <c:f>'Ourcomes Charts'!$D$104:$D$111</c:f>
              <c:numCache>
                <c:formatCode>0.00</c:formatCode>
                <c:ptCount val="8"/>
                <c:pt idx="0">
                  <c:v>2.38</c:v>
                </c:pt>
                <c:pt idx="1">
                  <c:v>3.02</c:v>
                </c:pt>
                <c:pt idx="2">
                  <c:v>3.19</c:v>
                </c:pt>
                <c:pt idx="3">
                  <c:v>3.18</c:v>
                </c:pt>
                <c:pt idx="4">
                  <c:v>2.78</c:v>
                </c:pt>
                <c:pt idx="5">
                  <c:v>2.92</c:v>
                </c:pt>
                <c:pt idx="6">
                  <c:v>3.21</c:v>
                </c:pt>
                <c:pt idx="7">
                  <c:v>3.12</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Charts'!$B$104:$C$111</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Mesa GPA</c:v>
                  </c:pt>
                </c:lvl>
              </c:multiLvlStrCache>
            </c:multiLvlStrRef>
          </c:cat>
          <c:val>
            <c:numRef>
              <c:f>'Ourcomes Charts'!$E$104:$E$111</c:f>
              <c:numCache>
                <c:formatCode>0.00</c:formatCode>
                <c:ptCount val="8"/>
                <c:pt idx="0">
                  <c:v>2.2799999999999998</c:v>
                </c:pt>
                <c:pt idx="1">
                  <c:v>2.84</c:v>
                </c:pt>
                <c:pt idx="2">
                  <c:v>2.99</c:v>
                </c:pt>
                <c:pt idx="3">
                  <c:v>2.81</c:v>
                </c:pt>
                <c:pt idx="4">
                  <c:v>2.4700000000000002</c:v>
                </c:pt>
                <c:pt idx="5">
                  <c:v>2.61</c:v>
                </c:pt>
                <c:pt idx="6">
                  <c:v>2.86</c:v>
                </c:pt>
                <c:pt idx="7">
                  <c:v>2.93</c:v>
                </c:pt>
              </c:numCache>
            </c:numRef>
          </c:val>
        </c:ser>
        <c:dLbls>
          <c:dLblPos val="outEnd"/>
          <c:showLegendKey val="0"/>
          <c:showVal val="1"/>
          <c:showCatName val="0"/>
          <c:showSerName val="0"/>
          <c:showPercent val="0"/>
          <c:showBubbleSize val="0"/>
        </c:dLbls>
        <c:gapWidth val="150"/>
        <c:axId val="408118064"/>
        <c:axId val="408121200"/>
      </c:barChart>
      <c:catAx>
        <c:axId val="408118064"/>
        <c:scaling>
          <c:orientation val="minMax"/>
        </c:scaling>
        <c:delete val="0"/>
        <c:axPos val="b"/>
        <c:numFmt formatCode="General" sourceLinked="0"/>
        <c:majorTickMark val="out"/>
        <c:minorTickMark val="none"/>
        <c:tickLblPos val="nextTo"/>
        <c:txPr>
          <a:bodyPr rot="0"/>
          <a:lstStyle/>
          <a:p>
            <a:pPr>
              <a:defRPr sz="1000"/>
            </a:pPr>
            <a:endParaRPr lang="en-US"/>
          </a:p>
        </c:txPr>
        <c:crossAx val="408121200"/>
        <c:crosses val="autoZero"/>
        <c:auto val="1"/>
        <c:lblAlgn val="ctr"/>
        <c:lblOffset val="100"/>
        <c:noMultiLvlLbl val="0"/>
      </c:catAx>
      <c:valAx>
        <c:axId val="408121200"/>
        <c:scaling>
          <c:orientation val="minMax"/>
        </c:scaling>
        <c:delete val="1"/>
        <c:axPos val="l"/>
        <c:numFmt formatCode="0.00" sourceLinked="1"/>
        <c:majorTickMark val="out"/>
        <c:minorTickMark val="none"/>
        <c:tickLblPos val="nextTo"/>
        <c:crossAx val="40811806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Retention</a:t>
            </a:r>
            <a:r>
              <a:rPr lang="en-US" baseline="0"/>
              <a:t> Rates of Latinx Students in GT and Non-GT Courses</a:t>
            </a:r>
            <a:endParaRPr lang="en-US"/>
          </a:p>
        </c:rich>
      </c:tx>
      <c:layout/>
      <c:overlay val="0"/>
    </c:title>
    <c:autoTitleDeleted val="0"/>
    <c:plotArea>
      <c:layout/>
      <c:barChart>
        <c:barDir val="col"/>
        <c:grouping val="clustered"/>
        <c:varyColors val="0"/>
        <c:ser>
          <c:idx val="0"/>
          <c:order val="0"/>
          <c:tx>
            <c:strRef>
              <c:f>'[Tables_UpdatedALL.xlsx]Fall 16'!$M$119</c:f>
              <c:strCache>
                <c:ptCount val="1"/>
                <c:pt idx="0">
                  <c:v>Non-GT Section</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16'!$N$118:$P$118</c:f>
              <c:strCache>
                <c:ptCount val="3"/>
                <c:pt idx="0">
                  <c:v>Fall 2016</c:v>
                </c:pt>
                <c:pt idx="1">
                  <c:v>Spring 2017</c:v>
                </c:pt>
                <c:pt idx="2">
                  <c:v>Fall 2017</c:v>
                </c:pt>
              </c:strCache>
            </c:strRef>
          </c:cat>
          <c:val>
            <c:numRef>
              <c:f>'[Tables_UpdatedALL.xlsx]Fall 16'!$N$119:$P$119</c:f>
              <c:numCache>
                <c:formatCode>0%</c:formatCode>
                <c:ptCount val="3"/>
                <c:pt idx="0">
                  <c:v>0.85899999999999999</c:v>
                </c:pt>
                <c:pt idx="1">
                  <c:v>0.78900000000000003</c:v>
                </c:pt>
                <c:pt idx="2">
                  <c:v>0.85899999999999999</c:v>
                </c:pt>
              </c:numCache>
            </c:numRef>
          </c:val>
        </c:ser>
        <c:ser>
          <c:idx val="1"/>
          <c:order val="1"/>
          <c:tx>
            <c:strRef>
              <c:f>'[Tables_UpdatedALL.xlsx]Fall 16'!$M$120</c:f>
              <c:strCache>
                <c:ptCount val="1"/>
                <c:pt idx="0">
                  <c:v>GT Section</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16'!$N$118:$P$118</c:f>
              <c:strCache>
                <c:ptCount val="3"/>
                <c:pt idx="0">
                  <c:v>Fall 2016</c:v>
                </c:pt>
                <c:pt idx="1">
                  <c:v>Spring 2017</c:v>
                </c:pt>
                <c:pt idx="2">
                  <c:v>Fall 2017</c:v>
                </c:pt>
              </c:strCache>
            </c:strRef>
          </c:cat>
          <c:val>
            <c:numRef>
              <c:f>'[Tables_UpdatedALL.xlsx]Fall 16'!$N$120:$P$120</c:f>
              <c:numCache>
                <c:formatCode>0%</c:formatCode>
                <c:ptCount val="3"/>
                <c:pt idx="0">
                  <c:v>0.89100000000000001</c:v>
                </c:pt>
                <c:pt idx="1">
                  <c:v>0.84199999999999997</c:v>
                </c:pt>
                <c:pt idx="2">
                  <c:v>0.95099999999999996</c:v>
                </c:pt>
              </c:numCache>
            </c:numRef>
          </c:val>
        </c:ser>
        <c:dLbls>
          <c:dLblPos val="outEnd"/>
          <c:showLegendKey val="0"/>
          <c:showVal val="1"/>
          <c:showCatName val="0"/>
          <c:showSerName val="0"/>
          <c:showPercent val="0"/>
          <c:showBubbleSize val="0"/>
        </c:dLbls>
        <c:gapWidth val="150"/>
        <c:axId val="365418096"/>
        <c:axId val="365418488"/>
      </c:barChart>
      <c:catAx>
        <c:axId val="365418096"/>
        <c:scaling>
          <c:orientation val="minMax"/>
        </c:scaling>
        <c:delete val="0"/>
        <c:axPos val="b"/>
        <c:numFmt formatCode="General" sourceLinked="0"/>
        <c:majorTickMark val="out"/>
        <c:minorTickMark val="none"/>
        <c:tickLblPos val="nextTo"/>
        <c:crossAx val="365418488"/>
        <c:crosses val="autoZero"/>
        <c:auto val="1"/>
        <c:lblAlgn val="ctr"/>
        <c:lblOffset val="100"/>
        <c:noMultiLvlLbl val="0"/>
      </c:catAx>
      <c:valAx>
        <c:axId val="365418488"/>
        <c:scaling>
          <c:orientation val="minMax"/>
          <c:min val="0.5"/>
        </c:scaling>
        <c:delete val="1"/>
        <c:axPos val="l"/>
        <c:numFmt formatCode="0%" sourceLinked="1"/>
        <c:majorTickMark val="out"/>
        <c:minorTickMark val="none"/>
        <c:tickLblPos val="nextTo"/>
        <c:crossAx val="365418096"/>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2.1058559733013502E-2"/>
          <c:w val="0.95748792270531402"/>
          <c:h val="0.65623656176104916"/>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Charts'!$B$112:$C$119</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Term Gpa</c:v>
                  </c:pt>
                </c:lvl>
              </c:multiLvlStrCache>
            </c:multiLvlStrRef>
          </c:cat>
          <c:val>
            <c:numRef>
              <c:f>'Ourcomes Charts'!$D$112:$D$119</c:f>
              <c:numCache>
                <c:formatCode>0.00</c:formatCode>
                <c:ptCount val="8"/>
                <c:pt idx="0">
                  <c:v>2.3199999999999998</c:v>
                </c:pt>
                <c:pt idx="1">
                  <c:v>2.79</c:v>
                </c:pt>
                <c:pt idx="2">
                  <c:v>3.19</c:v>
                </c:pt>
                <c:pt idx="3">
                  <c:v>3.1</c:v>
                </c:pt>
                <c:pt idx="4">
                  <c:v>2.77</c:v>
                </c:pt>
                <c:pt idx="5">
                  <c:v>2.88</c:v>
                </c:pt>
                <c:pt idx="6">
                  <c:v>3.15</c:v>
                </c:pt>
                <c:pt idx="7">
                  <c:v>3.01</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Charts'!$B$112:$C$119</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Term Gpa</c:v>
                  </c:pt>
                </c:lvl>
              </c:multiLvlStrCache>
            </c:multiLvlStrRef>
          </c:cat>
          <c:val>
            <c:numRef>
              <c:f>'Ourcomes Charts'!$E$112:$E$119</c:f>
              <c:numCache>
                <c:formatCode>0.00</c:formatCode>
                <c:ptCount val="8"/>
                <c:pt idx="0">
                  <c:v>2.1</c:v>
                </c:pt>
                <c:pt idx="1">
                  <c:v>2.68</c:v>
                </c:pt>
                <c:pt idx="2">
                  <c:v>2.85</c:v>
                </c:pt>
                <c:pt idx="3">
                  <c:v>2.68</c:v>
                </c:pt>
                <c:pt idx="4">
                  <c:v>2.3199999999999998</c:v>
                </c:pt>
                <c:pt idx="5">
                  <c:v>2.4</c:v>
                </c:pt>
                <c:pt idx="6">
                  <c:v>2.62</c:v>
                </c:pt>
                <c:pt idx="7">
                  <c:v>2.71</c:v>
                </c:pt>
              </c:numCache>
            </c:numRef>
          </c:val>
        </c:ser>
        <c:dLbls>
          <c:dLblPos val="outEnd"/>
          <c:showLegendKey val="0"/>
          <c:showVal val="1"/>
          <c:showCatName val="0"/>
          <c:showSerName val="0"/>
          <c:showPercent val="0"/>
          <c:showBubbleSize val="0"/>
        </c:dLbls>
        <c:gapWidth val="150"/>
        <c:axId val="408116888"/>
        <c:axId val="408113752"/>
      </c:barChart>
      <c:catAx>
        <c:axId val="408116888"/>
        <c:scaling>
          <c:orientation val="minMax"/>
        </c:scaling>
        <c:delete val="0"/>
        <c:axPos val="b"/>
        <c:numFmt formatCode="General" sourceLinked="0"/>
        <c:majorTickMark val="out"/>
        <c:minorTickMark val="none"/>
        <c:tickLblPos val="nextTo"/>
        <c:txPr>
          <a:bodyPr rot="0"/>
          <a:lstStyle/>
          <a:p>
            <a:pPr>
              <a:defRPr sz="1000"/>
            </a:pPr>
            <a:endParaRPr lang="en-US"/>
          </a:p>
        </c:txPr>
        <c:crossAx val="408113752"/>
        <c:crosses val="autoZero"/>
        <c:auto val="1"/>
        <c:lblAlgn val="ctr"/>
        <c:lblOffset val="100"/>
        <c:noMultiLvlLbl val="0"/>
      </c:catAx>
      <c:valAx>
        <c:axId val="408113752"/>
        <c:scaling>
          <c:orientation val="minMax"/>
        </c:scaling>
        <c:delete val="1"/>
        <c:axPos val="l"/>
        <c:numFmt formatCode="0.00" sourceLinked="1"/>
        <c:majorTickMark val="out"/>
        <c:minorTickMark val="none"/>
        <c:tickLblPos val="nextTo"/>
        <c:crossAx val="408116888"/>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24234470691E-2"/>
          <c:y val="2.1058559733013502E-2"/>
          <c:w val="0.95748792270531402"/>
          <c:h val="0.65623656176104916"/>
        </c:manualLayout>
      </c:layout>
      <c:barChart>
        <c:barDir val="col"/>
        <c:grouping val="clustered"/>
        <c:varyColors val="0"/>
        <c:ser>
          <c:idx val="0"/>
          <c:order val="0"/>
          <c:tx>
            <c:strRef>
              <c:f>'Ourcomes Charts'!$D$16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Charts'!$B$120:$C$127</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SDCCD GPA</c:v>
                  </c:pt>
                </c:lvl>
              </c:multiLvlStrCache>
            </c:multiLvlStrRef>
          </c:cat>
          <c:val>
            <c:numRef>
              <c:f>'Ourcomes Charts'!$D$120:$D$127</c:f>
              <c:numCache>
                <c:formatCode>0.00</c:formatCode>
                <c:ptCount val="8"/>
                <c:pt idx="0">
                  <c:v>2.59</c:v>
                </c:pt>
                <c:pt idx="1">
                  <c:v>2.7</c:v>
                </c:pt>
                <c:pt idx="2">
                  <c:v>3.3</c:v>
                </c:pt>
                <c:pt idx="3">
                  <c:v>3.14</c:v>
                </c:pt>
                <c:pt idx="4">
                  <c:v>2.89</c:v>
                </c:pt>
                <c:pt idx="5">
                  <c:v>3.04</c:v>
                </c:pt>
                <c:pt idx="6">
                  <c:v>3.17</c:v>
                </c:pt>
                <c:pt idx="7">
                  <c:v>3.18</c:v>
                </c:pt>
              </c:numCache>
            </c:numRef>
          </c:val>
        </c:ser>
        <c:ser>
          <c:idx val="1"/>
          <c:order val="1"/>
          <c:tx>
            <c:strRef>
              <c:f>'Ourcomes Charts'!$E$16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'Ourcomes Charts'!$B$120:$C$127</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SDCCD GPA</c:v>
                  </c:pt>
                </c:lvl>
              </c:multiLvlStrCache>
            </c:multiLvlStrRef>
          </c:cat>
          <c:val>
            <c:numRef>
              <c:f>'Ourcomes Charts'!$E$120:$E$127</c:f>
              <c:numCache>
                <c:formatCode>0.00</c:formatCode>
                <c:ptCount val="8"/>
                <c:pt idx="0">
                  <c:v>2.4300000000000002</c:v>
                </c:pt>
                <c:pt idx="1">
                  <c:v>2.75</c:v>
                </c:pt>
                <c:pt idx="2">
                  <c:v>3.02</c:v>
                </c:pt>
                <c:pt idx="3">
                  <c:v>2.86</c:v>
                </c:pt>
                <c:pt idx="4">
                  <c:v>2.57</c:v>
                </c:pt>
                <c:pt idx="5">
                  <c:v>2.65</c:v>
                </c:pt>
                <c:pt idx="6">
                  <c:v>2.86</c:v>
                </c:pt>
                <c:pt idx="7">
                  <c:v>2.93</c:v>
                </c:pt>
              </c:numCache>
            </c:numRef>
          </c:val>
        </c:ser>
        <c:dLbls>
          <c:dLblPos val="outEnd"/>
          <c:showLegendKey val="0"/>
          <c:showVal val="1"/>
          <c:showCatName val="0"/>
          <c:showSerName val="0"/>
          <c:showPercent val="0"/>
          <c:showBubbleSize val="0"/>
        </c:dLbls>
        <c:gapWidth val="150"/>
        <c:axId val="408119240"/>
        <c:axId val="408117280"/>
      </c:barChart>
      <c:catAx>
        <c:axId val="408119240"/>
        <c:scaling>
          <c:orientation val="minMax"/>
        </c:scaling>
        <c:delete val="0"/>
        <c:axPos val="b"/>
        <c:numFmt formatCode="General" sourceLinked="0"/>
        <c:majorTickMark val="out"/>
        <c:minorTickMark val="none"/>
        <c:tickLblPos val="nextTo"/>
        <c:txPr>
          <a:bodyPr rot="0"/>
          <a:lstStyle/>
          <a:p>
            <a:pPr>
              <a:defRPr sz="1000"/>
            </a:pPr>
            <a:endParaRPr lang="en-US"/>
          </a:p>
        </c:txPr>
        <c:crossAx val="408117280"/>
        <c:crosses val="autoZero"/>
        <c:auto val="1"/>
        <c:lblAlgn val="ctr"/>
        <c:lblOffset val="100"/>
        <c:noMultiLvlLbl val="0"/>
      </c:catAx>
      <c:valAx>
        <c:axId val="408117280"/>
        <c:scaling>
          <c:orientation val="minMax"/>
        </c:scaling>
        <c:delete val="1"/>
        <c:axPos val="l"/>
        <c:numFmt formatCode="0.00" sourceLinked="1"/>
        <c:majorTickMark val="out"/>
        <c:minorTickMark val="none"/>
        <c:tickLblPos val="nextTo"/>
        <c:crossAx val="40811924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'Math Outcomes'!$P$7</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Outcomes'!$Q$6:$R$6</c:f>
              <c:strCache>
                <c:ptCount val="2"/>
                <c:pt idx="0">
                  <c:v>Retention Rate</c:v>
                </c:pt>
                <c:pt idx="1">
                  <c:v>Course Success Rate</c:v>
                </c:pt>
              </c:strCache>
            </c:strRef>
          </c:cat>
          <c:val>
            <c:numRef>
              <c:f>'Math Outcomes'!$Q$7:$R$7</c:f>
              <c:numCache>
                <c:formatCode>0%</c:formatCode>
                <c:ptCount val="2"/>
                <c:pt idx="0">
                  <c:v>0.89</c:v>
                </c:pt>
                <c:pt idx="1">
                  <c:v>0.68</c:v>
                </c:pt>
              </c:numCache>
            </c:numRef>
          </c:val>
        </c:ser>
        <c:ser>
          <c:idx val="1"/>
          <c:order val="1"/>
          <c:tx>
            <c:strRef>
              <c:f>'Math Outcomes'!$P$8</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Outcomes'!$Q$6:$R$6</c:f>
              <c:strCache>
                <c:ptCount val="2"/>
                <c:pt idx="0">
                  <c:v>Retention Rate</c:v>
                </c:pt>
                <c:pt idx="1">
                  <c:v>Course Success Rate</c:v>
                </c:pt>
              </c:strCache>
            </c:strRef>
          </c:cat>
          <c:val>
            <c:numRef>
              <c:f>'Math Outcomes'!$Q$8:$R$8</c:f>
              <c:numCache>
                <c:formatCode>0%</c:formatCode>
                <c:ptCount val="2"/>
                <c:pt idx="0">
                  <c:v>0.83</c:v>
                </c:pt>
                <c:pt idx="1">
                  <c:v>0.59</c:v>
                </c:pt>
              </c:numCache>
            </c:numRef>
          </c:val>
        </c:ser>
        <c:dLbls>
          <c:dLblPos val="outEnd"/>
          <c:showLegendKey val="0"/>
          <c:showVal val="1"/>
          <c:showCatName val="0"/>
          <c:showSerName val="0"/>
          <c:showPercent val="0"/>
          <c:showBubbleSize val="0"/>
        </c:dLbls>
        <c:gapWidth val="150"/>
        <c:axId val="408114144"/>
        <c:axId val="408114536"/>
      </c:barChart>
      <c:catAx>
        <c:axId val="408114144"/>
        <c:scaling>
          <c:orientation val="minMax"/>
        </c:scaling>
        <c:delete val="0"/>
        <c:axPos val="b"/>
        <c:numFmt formatCode="General" sourceLinked="0"/>
        <c:majorTickMark val="out"/>
        <c:minorTickMark val="none"/>
        <c:tickLblPos val="nextTo"/>
        <c:crossAx val="408114536"/>
        <c:crosses val="autoZero"/>
        <c:auto val="1"/>
        <c:lblAlgn val="ctr"/>
        <c:lblOffset val="100"/>
        <c:noMultiLvlLbl val="0"/>
      </c:catAx>
      <c:valAx>
        <c:axId val="408114536"/>
        <c:scaling>
          <c:orientation val="minMax"/>
        </c:scaling>
        <c:delete val="1"/>
        <c:axPos val="l"/>
        <c:numFmt formatCode="0%" sourceLinked="1"/>
        <c:majorTickMark val="out"/>
        <c:minorTickMark val="none"/>
        <c:tickLblPos val="nextTo"/>
        <c:crossAx val="40811414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0.14909381163016613"/>
          <c:w val="0.95748792270531402"/>
          <c:h val="0.67352225350043216"/>
        </c:manualLayout>
      </c:layout>
      <c:barChart>
        <c:barDir val="col"/>
        <c:grouping val="clustered"/>
        <c:varyColors val="0"/>
        <c:ser>
          <c:idx val="0"/>
          <c:order val="0"/>
          <c:tx>
            <c:strRef>
              <c:f>'Math Outcomes'!$P$7</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Outcomes'!$S$6:$U$6</c:f>
              <c:strCache>
                <c:ptCount val="3"/>
                <c:pt idx="0">
                  <c:v>Mesa GPA</c:v>
                </c:pt>
                <c:pt idx="1">
                  <c:v>Term GPA</c:v>
                </c:pt>
                <c:pt idx="2">
                  <c:v>SDCCD GPA</c:v>
                </c:pt>
              </c:strCache>
            </c:strRef>
          </c:cat>
          <c:val>
            <c:numRef>
              <c:f>'Math Outcomes'!$S$7:$U$7</c:f>
              <c:numCache>
                <c:formatCode>General</c:formatCode>
                <c:ptCount val="3"/>
                <c:pt idx="0">
                  <c:v>2.4500000000000002</c:v>
                </c:pt>
                <c:pt idx="1">
                  <c:v>2.71</c:v>
                </c:pt>
                <c:pt idx="2">
                  <c:v>2.95</c:v>
                </c:pt>
              </c:numCache>
            </c:numRef>
          </c:val>
        </c:ser>
        <c:ser>
          <c:idx val="1"/>
          <c:order val="1"/>
          <c:tx>
            <c:strRef>
              <c:f>'Math Outcomes'!$P$8</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Outcomes'!$S$6:$U$6</c:f>
              <c:strCache>
                <c:ptCount val="3"/>
                <c:pt idx="0">
                  <c:v>Mesa GPA</c:v>
                </c:pt>
                <c:pt idx="1">
                  <c:v>Term GPA</c:v>
                </c:pt>
                <c:pt idx="2">
                  <c:v>SDCCD GPA</c:v>
                </c:pt>
              </c:strCache>
            </c:strRef>
          </c:cat>
          <c:val>
            <c:numRef>
              <c:f>'Math Outcomes'!$S$8:$U$8</c:f>
              <c:numCache>
                <c:formatCode>General</c:formatCode>
                <c:ptCount val="3"/>
                <c:pt idx="0">
                  <c:v>2.29</c:v>
                </c:pt>
                <c:pt idx="1">
                  <c:v>2.36</c:v>
                </c:pt>
                <c:pt idx="2">
                  <c:v>2.69</c:v>
                </c:pt>
              </c:numCache>
            </c:numRef>
          </c:val>
        </c:ser>
        <c:dLbls>
          <c:dLblPos val="outEnd"/>
          <c:showLegendKey val="0"/>
          <c:showVal val="1"/>
          <c:showCatName val="0"/>
          <c:showSerName val="0"/>
          <c:showPercent val="0"/>
          <c:showBubbleSize val="0"/>
        </c:dLbls>
        <c:gapWidth val="150"/>
        <c:axId val="408116104"/>
        <c:axId val="410635464"/>
      </c:barChart>
      <c:catAx>
        <c:axId val="408116104"/>
        <c:scaling>
          <c:orientation val="minMax"/>
        </c:scaling>
        <c:delete val="0"/>
        <c:axPos val="b"/>
        <c:numFmt formatCode="General" sourceLinked="0"/>
        <c:majorTickMark val="out"/>
        <c:minorTickMark val="none"/>
        <c:tickLblPos val="nextTo"/>
        <c:crossAx val="410635464"/>
        <c:crosses val="autoZero"/>
        <c:auto val="1"/>
        <c:lblAlgn val="ctr"/>
        <c:lblOffset val="100"/>
        <c:noMultiLvlLbl val="0"/>
      </c:catAx>
      <c:valAx>
        <c:axId val="410635464"/>
        <c:scaling>
          <c:orientation val="minMax"/>
        </c:scaling>
        <c:delete val="1"/>
        <c:axPos val="l"/>
        <c:numFmt formatCode="General" sourceLinked="1"/>
        <c:majorTickMark val="out"/>
        <c:minorTickMark val="none"/>
        <c:tickLblPos val="nextTo"/>
        <c:crossAx val="408116104"/>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2.8723388743073792E-2"/>
          <c:w val="0.95748792270531402"/>
          <c:h val="0.79389253426655004"/>
        </c:manualLayout>
      </c:layout>
      <c:barChart>
        <c:barDir val="col"/>
        <c:grouping val="clustered"/>
        <c:varyColors val="0"/>
        <c:ser>
          <c:idx val="0"/>
          <c:order val="0"/>
          <c:tx>
            <c:strRef>
              <c:f>'Math Outcomes'!$B$44</c:f>
              <c:strCache>
                <c:ptCount val="1"/>
                <c:pt idx="0">
                  <c:v>1-5 times</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Outcomes'!$D$42:$E$42</c:f>
              <c:strCache>
                <c:ptCount val="2"/>
                <c:pt idx="0">
                  <c:v>Retention Rate</c:v>
                </c:pt>
                <c:pt idx="1">
                  <c:v>Course Success Rate</c:v>
                </c:pt>
              </c:strCache>
            </c:strRef>
          </c:cat>
          <c:val>
            <c:numRef>
              <c:f>'Math Outcomes'!$D$44:$E$44</c:f>
              <c:numCache>
                <c:formatCode>0%</c:formatCode>
                <c:ptCount val="2"/>
                <c:pt idx="0">
                  <c:v>0.88</c:v>
                </c:pt>
                <c:pt idx="1">
                  <c:v>0.67</c:v>
                </c:pt>
              </c:numCache>
            </c:numRef>
          </c:val>
        </c:ser>
        <c:ser>
          <c:idx val="1"/>
          <c:order val="1"/>
          <c:tx>
            <c:strRef>
              <c:f>'Math Outcomes'!$B$45</c:f>
              <c:strCache>
                <c:ptCount val="1"/>
                <c:pt idx="0">
                  <c:v>11-20 times</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Outcomes'!$D$42:$E$42</c:f>
              <c:strCache>
                <c:ptCount val="2"/>
                <c:pt idx="0">
                  <c:v>Retention Rate</c:v>
                </c:pt>
                <c:pt idx="1">
                  <c:v>Course Success Rate</c:v>
                </c:pt>
              </c:strCache>
            </c:strRef>
          </c:cat>
          <c:val>
            <c:numRef>
              <c:f>'Math Outcomes'!$D$45:$E$45</c:f>
              <c:numCache>
                <c:formatCode>0%</c:formatCode>
                <c:ptCount val="2"/>
                <c:pt idx="0">
                  <c:v>0.91</c:v>
                </c:pt>
                <c:pt idx="1">
                  <c:v>0.69</c:v>
                </c:pt>
              </c:numCache>
            </c:numRef>
          </c:val>
        </c:ser>
        <c:ser>
          <c:idx val="2"/>
          <c:order val="2"/>
          <c:tx>
            <c:strRef>
              <c:f>'Math Outcomes'!$B$46</c:f>
              <c:strCache>
                <c:ptCount val="1"/>
                <c:pt idx="0">
                  <c:v>6-10 times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Outcomes'!$D$42:$E$42</c:f>
              <c:strCache>
                <c:ptCount val="2"/>
                <c:pt idx="0">
                  <c:v>Retention Rate</c:v>
                </c:pt>
                <c:pt idx="1">
                  <c:v>Course Success Rate</c:v>
                </c:pt>
              </c:strCache>
            </c:strRef>
          </c:cat>
          <c:val>
            <c:numRef>
              <c:f>'Math Outcomes'!$D$46:$E$46</c:f>
              <c:numCache>
                <c:formatCode>0%</c:formatCode>
                <c:ptCount val="2"/>
                <c:pt idx="0">
                  <c:v>0.93</c:v>
                </c:pt>
                <c:pt idx="1">
                  <c:v>0.71</c:v>
                </c:pt>
              </c:numCache>
            </c:numRef>
          </c:val>
        </c:ser>
        <c:ser>
          <c:idx val="3"/>
          <c:order val="3"/>
          <c:tx>
            <c:strRef>
              <c:f>'Math Outcomes'!$B$47</c:f>
              <c:strCache>
                <c:ptCount val="1"/>
                <c:pt idx="0">
                  <c:v>More than 20 times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Outcomes'!$D$42:$E$42</c:f>
              <c:strCache>
                <c:ptCount val="2"/>
                <c:pt idx="0">
                  <c:v>Retention Rate</c:v>
                </c:pt>
                <c:pt idx="1">
                  <c:v>Course Success Rate</c:v>
                </c:pt>
              </c:strCache>
            </c:strRef>
          </c:cat>
          <c:val>
            <c:numRef>
              <c:f>'Math Outcomes'!$D$47:$E$47</c:f>
              <c:numCache>
                <c:formatCode>0%</c:formatCode>
                <c:ptCount val="2"/>
                <c:pt idx="0">
                  <c:v>0.96</c:v>
                </c:pt>
                <c:pt idx="1">
                  <c:v>0.83</c:v>
                </c:pt>
              </c:numCache>
            </c:numRef>
          </c:val>
        </c:ser>
        <c:dLbls>
          <c:dLblPos val="outEnd"/>
          <c:showLegendKey val="0"/>
          <c:showVal val="1"/>
          <c:showCatName val="0"/>
          <c:showSerName val="0"/>
          <c:showPercent val="0"/>
          <c:showBubbleSize val="0"/>
        </c:dLbls>
        <c:gapWidth val="150"/>
        <c:axId val="410631936"/>
        <c:axId val="410633504"/>
      </c:barChart>
      <c:catAx>
        <c:axId val="410631936"/>
        <c:scaling>
          <c:orientation val="minMax"/>
        </c:scaling>
        <c:delete val="0"/>
        <c:axPos val="b"/>
        <c:numFmt formatCode="General" sourceLinked="0"/>
        <c:majorTickMark val="out"/>
        <c:minorTickMark val="none"/>
        <c:tickLblPos val="nextTo"/>
        <c:crossAx val="410633504"/>
        <c:crosses val="autoZero"/>
        <c:auto val="1"/>
        <c:lblAlgn val="ctr"/>
        <c:lblOffset val="100"/>
        <c:noMultiLvlLbl val="0"/>
      </c:catAx>
      <c:valAx>
        <c:axId val="410633504"/>
        <c:scaling>
          <c:orientation val="minMax"/>
        </c:scaling>
        <c:delete val="1"/>
        <c:axPos val="l"/>
        <c:numFmt formatCode="0%" sourceLinked="1"/>
        <c:majorTickMark val="out"/>
        <c:minorTickMark val="none"/>
        <c:tickLblPos val="nextTo"/>
        <c:crossAx val="410631936"/>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038647342997E-2"/>
          <c:y val="5.6501166520851569E-2"/>
          <c:w val="0.95748792270531402"/>
          <c:h val="0.76611475648877225"/>
        </c:manualLayout>
      </c:layout>
      <c:barChart>
        <c:barDir val="col"/>
        <c:grouping val="clustered"/>
        <c:varyColors val="0"/>
        <c:ser>
          <c:idx val="0"/>
          <c:order val="0"/>
          <c:tx>
            <c:strRef>
              <c:f>'Math Outcomes'!$B$44</c:f>
              <c:strCache>
                <c:ptCount val="1"/>
                <c:pt idx="0">
                  <c:v>1-5 times</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Outcomes'!$F$42:$H$42</c:f>
              <c:strCache>
                <c:ptCount val="3"/>
                <c:pt idx="0">
                  <c:v>Mesa GPA</c:v>
                </c:pt>
                <c:pt idx="1">
                  <c:v>Term GPA</c:v>
                </c:pt>
                <c:pt idx="2">
                  <c:v>Cumulative GPA</c:v>
                </c:pt>
              </c:strCache>
            </c:strRef>
          </c:cat>
          <c:val>
            <c:numRef>
              <c:f>'Math Outcomes'!$F$44:$H$44</c:f>
              <c:numCache>
                <c:formatCode>General</c:formatCode>
                <c:ptCount val="3"/>
                <c:pt idx="0">
                  <c:v>2.42</c:v>
                </c:pt>
                <c:pt idx="1">
                  <c:v>2.66</c:v>
                </c:pt>
                <c:pt idx="2">
                  <c:v>2.89</c:v>
                </c:pt>
              </c:numCache>
            </c:numRef>
          </c:val>
        </c:ser>
        <c:ser>
          <c:idx val="1"/>
          <c:order val="1"/>
          <c:tx>
            <c:strRef>
              <c:f>'Math Outcomes'!$B$45</c:f>
              <c:strCache>
                <c:ptCount val="1"/>
                <c:pt idx="0">
                  <c:v>11-20 times</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Outcomes'!$F$42:$H$42</c:f>
              <c:strCache>
                <c:ptCount val="3"/>
                <c:pt idx="0">
                  <c:v>Mesa GPA</c:v>
                </c:pt>
                <c:pt idx="1">
                  <c:v>Term GPA</c:v>
                </c:pt>
                <c:pt idx="2">
                  <c:v>Cumulative GPA</c:v>
                </c:pt>
              </c:strCache>
            </c:strRef>
          </c:cat>
          <c:val>
            <c:numRef>
              <c:f>'Math Outcomes'!$F$45:$H$45</c:f>
              <c:numCache>
                <c:formatCode>0.00</c:formatCode>
                <c:ptCount val="3"/>
                <c:pt idx="0" formatCode="General">
                  <c:v>2.5099999999999998</c:v>
                </c:pt>
                <c:pt idx="1">
                  <c:v>2.8</c:v>
                </c:pt>
                <c:pt idx="2" formatCode="General">
                  <c:v>3.15</c:v>
                </c:pt>
              </c:numCache>
            </c:numRef>
          </c:val>
        </c:ser>
        <c:ser>
          <c:idx val="2"/>
          <c:order val="2"/>
          <c:tx>
            <c:strRef>
              <c:f>'Math Outcomes'!$B$46</c:f>
              <c:strCache>
                <c:ptCount val="1"/>
                <c:pt idx="0">
                  <c:v>6-10 times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Outcomes'!$F$42:$H$42</c:f>
              <c:strCache>
                <c:ptCount val="3"/>
                <c:pt idx="0">
                  <c:v>Mesa GPA</c:v>
                </c:pt>
                <c:pt idx="1">
                  <c:v>Term GPA</c:v>
                </c:pt>
                <c:pt idx="2">
                  <c:v>Cumulative GPA</c:v>
                </c:pt>
              </c:strCache>
            </c:strRef>
          </c:cat>
          <c:val>
            <c:numRef>
              <c:f>'Math Outcomes'!$F$46:$H$46</c:f>
              <c:numCache>
                <c:formatCode>0.00</c:formatCode>
                <c:ptCount val="3"/>
                <c:pt idx="0" formatCode="General">
                  <c:v>2.46</c:v>
                </c:pt>
                <c:pt idx="1">
                  <c:v>2.8</c:v>
                </c:pt>
                <c:pt idx="2" formatCode="General">
                  <c:v>3.04</c:v>
                </c:pt>
              </c:numCache>
            </c:numRef>
          </c:val>
        </c:ser>
        <c:ser>
          <c:idx val="3"/>
          <c:order val="3"/>
          <c:tx>
            <c:strRef>
              <c:f>'Math Outcomes'!$B$47</c:f>
              <c:strCache>
                <c:ptCount val="1"/>
                <c:pt idx="0">
                  <c:v>More than 20 times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'Math Outcomes'!$F$42:$H$42</c:f>
              <c:strCache>
                <c:ptCount val="3"/>
                <c:pt idx="0">
                  <c:v>Mesa GPA</c:v>
                </c:pt>
                <c:pt idx="1">
                  <c:v>Term GPA</c:v>
                </c:pt>
                <c:pt idx="2">
                  <c:v>Cumulative GPA</c:v>
                </c:pt>
              </c:strCache>
            </c:strRef>
          </c:cat>
          <c:val>
            <c:numRef>
              <c:f>'Math Outcomes'!$F$47:$H$47</c:f>
              <c:numCache>
                <c:formatCode>General</c:formatCode>
                <c:ptCount val="3"/>
                <c:pt idx="0">
                  <c:v>2.72</c:v>
                </c:pt>
                <c:pt idx="1">
                  <c:v>3.04</c:v>
                </c:pt>
                <c:pt idx="2">
                  <c:v>3.14</c:v>
                </c:pt>
              </c:numCache>
            </c:numRef>
          </c:val>
        </c:ser>
        <c:dLbls>
          <c:dLblPos val="outEnd"/>
          <c:showLegendKey val="0"/>
          <c:showVal val="1"/>
          <c:showCatName val="0"/>
          <c:showSerName val="0"/>
          <c:showPercent val="0"/>
          <c:showBubbleSize val="0"/>
        </c:dLbls>
        <c:gapWidth val="150"/>
        <c:axId val="410632720"/>
        <c:axId val="410633112"/>
      </c:barChart>
      <c:catAx>
        <c:axId val="410632720"/>
        <c:scaling>
          <c:orientation val="minMax"/>
        </c:scaling>
        <c:delete val="0"/>
        <c:axPos val="b"/>
        <c:numFmt formatCode="General" sourceLinked="0"/>
        <c:majorTickMark val="out"/>
        <c:minorTickMark val="none"/>
        <c:tickLblPos val="nextTo"/>
        <c:crossAx val="410633112"/>
        <c:crosses val="autoZero"/>
        <c:auto val="1"/>
        <c:lblAlgn val="ctr"/>
        <c:lblOffset val="100"/>
        <c:noMultiLvlLbl val="0"/>
      </c:catAx>
      <c:valAx>
        <c:axId val="410633112"/>
        <c:scaling>
          <c:orientation val="minMax"/>
        </c:scaling>
        <c:delete val="1"/>
        <c:axPos val="l"/>
        <c:numFmt formatCode="General" sourceLinked="1"/>
        <c:majorTickMark val="out"/>
        <c:minorTickMark val="none"/>
        <c:tickLblPos val="nextTo"/>
        <c:crossAx val="41063272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4226537095E-2"/>
          <c:y val="8.6745813120109212E-3"/>
          <c:w val="0.95748792270531402"/>
          <c:h val="0.68926029757116269"/>
        </c:manualLayout>
      </c:layout>
      <c:barChart>
        <c:barDir val="col"/>
        <c:grouping val="clustered"/>
        <c:varyColors val="0"/>
        <c:ser>
          <c:idx val="0"/>
          <c:order val="0"/>
          <c:tx>
            <c:strRef>
              <c:f>'Math Outcomes'!$D$86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Outcomes'!$B$87:$C$94</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Retention Rate</c:v>
                  </c:pt>
                </c:lvl>
              </c:multiLvlStrCache>
            </c:multiLvlStrRef>
          </c:cat>
          <c:val>
            <c:numRef>
              <c:f>'Math Outcomes'!$D$87:$D$94</c:f>
              <c:numCache>
                <c:formatCode>0%</c:formatCode>
                <c:ptCount val="8"/>
                <c:pt idx="0">
                  <c:v>0.89</c:v>
                </c:pt>
                <c:pt idx="1">
                  <c:v>1</c:v>
                </c:pt>
                <c:pt idx="2">
                  <c:v>0.88</c:v>
                </c:pt>
                <c:pt idx="3">
                  <c:v>0.93</c:v>
                </c:pt>
                <c:pt idx="4">
                  <c:v>0.89</c:v>
                </c:pt>
                <c:pt idx="5">
                  <c:v>0.91</c:v>
                </c:pt>
                <c:pt idx="6">
                  <c:v>0.89</c:v>
                </c:pt>
                <c:pt idx="7">
                  <c:v>0.89</c:v>
                </c:pt>
              </c:numCache>
            </c:numRef>
          </c:val>
        </c:ser>
        <c:ser>
          <c:idx val="1"/>
          <c:order val="1"/>
          <c:tx>
            <c:strRef>
              <c:f>'Math Outcomes'!$E$86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Outcomes'!$B$87:$C$94</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Retention Rate</c:v>
                  </c:pt>
                </c:lvl>
              </c:multiLvlStrCache>
            </c:multiLvlStrRef>
          </c:cat>
          <c:val>
            <c:numRef>
              <c:f>'Math Outcomes'!$E$87:$E$94</c:f>
              <c:numCache>
                <c:formatCode>0%</c:formatCode>
                <c:ptCount val="8"/>
                <c:pt idx="0">
                  <c:v>0.8</c:v>
                </c:pt>
                <c:pt idx="1">
                  <c:v>0.82</c:v>
                </c:pt>
                <c:pt idx="2">
                  <c:v>0.87</c:v>
                </c:pt>
                <c:pt idx="3">
                  <c:v>0.82</c:v>
                </c:pt>
                <c:pt idx="4">
                  <c:v>0.83</c:v>
                </c:pt>
                <c:pt idx="5">
                  <c:v>0.8</c:v>
                </c:pt>
                <c:pt idx="6">
                  <c:v>0.87</c:v>
                </c:pt>
                <c:pt idx="7">
                  <c:v>0.85</c:v>
                </c:pt>
              </c:numCache>
            </c:numRef>
          </c:val>
        </c:ser>
        <c:dLbls>
          <c:dLblPos val="outEnd"/>
          <c:showLegendKey val="0"/>
          <c:showVal val="1"/>
          <c:showCatName val="0"/>
          <c:showSerName val="0"/>
          <c:showPercent val="0"/>
          <c:showBubbleSize val="0"/>
        </c:dLbls>
        <c:gapWidth val="150"/>
        <c:axId val="404425640"/>
        <c:axId val="404427992"/>
      </c:barChart>
      <c:catAx>
        <c:axId val="404425640"/>
        <c:scaling>
          <c:orientation val="minMax"/>
        </c:scaling>
        <c:delete val="0"/>
        <c:axPos val="b"/>
        <c:numFmt formatCode="General" sourceLinked="0"/>
        <c:majorTickMark val="out"/>
        <c:minorTickMark val="none"/>
        <c:tickLblPos val="nextTo"/>
        <c:txPr>
          <a:bodyPr rot="0"/>
          <a:lstStyle/>
          <a:p>
            <a:pPr>
              <a:defRPr sz="1000"/>
            </a:pPr>
            <a:endParaRPr lang="en-US"/>
          </a:p>
        </c:txPr>
        <c:crossAx val="404427992"/>
        <c:crosses val="autoZero"/>
        <c:auto val="1"/>
        <c:lblAlgn val="ctr"/>
        <c:lblOffset val="100"/>
        <c:noMultiLvlLbl val="0"/>
      </c:catAx>
      <c:valAx>
        <c:axId val="404427992"/>
        <c:scaling>
          <c:orientation val="minMax"/>
        </c:scaling>
        <c:delete val="1"/>
        <c:axPos val="l"/>
        <c:numFmt formatCode="0%" sourceLinked="1"/>
        <c:majorTickMark val="out"/>
        <c:minorTickMark val="none"/>
        <c:tickLblPos val="nextTo"/>
        <c:crossAx val="40442564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4226537095E-2"/>
          <c:y val="8.6745813120109212E-3"/>
          <c:w val="0.95748792270531402"/>
          <c:h val="0.68926029757116269"/>
        </c:manualLayout>
      </c:layout>
      <c:barChart>
        <c:barDir val="col"/>
        <c:grouping val="clustered"/>
        <c:varyColors val="0"/>
        <c:ser>
          <c:idx val="0"/>
          <c:order val="0"/>
          <c:tx>
            <c:strRef>
              <c:f>'Math Outcomes'!$D$86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Outcomes'!$B$95:$C$102</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Success Rate</c:v>
                  </c:pt>
                </c:lvl>
              </c:multiLvlStrCache>
            </c:multiLvlStrRef>
          </c:cat>
          <c:val>
            <c:numRef>
              <c:f>'Math Outcomes'!$D$95:$D$102</c:f>
              <c:numCache>
                <c:formatCode>0%</c:formatCode>
                <c:ptCount val="8"/>
                <c:pt idx="0">
                  <c:v>0.55000000000000004</c:v>
                </c:pt>
                <c:pt idx="1">
                  <c:v>0.67</c:v>
                </c:pt>
                <c:pt idx="2">
                  <c:v>0.78</c:v>
                </c:pt>
                <c:pt idx="3">
                  <c:v>0.7</c:v>
                </c:pt>
                <c:pt idx="4">
                  <c:v>0.65</c:v>
                </c:pt>
                <c:pt idx="5">
                  <c:v>0.74</c:v>
                </c:pt>
                <c:pt idx="6">
                  <c:v>0.75</c:v>
                </c:pt>
                <c:pt idx="7">
                  <c:v>0.71</c:v>
                </c:pt>
              </c:numCache>
            </c:numRef>
          </c:val>
        </c:ser>
        <c:ser>
          <c:idx val="1"/>
          <c:order val="1"/>
          <c:tx>
            <c:strRef>
              <c:f>'Math Outcomes'!$E$86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Outcomes'!$B$95:$C$102</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Success Rate</c:v>
                  </c:pt>
                </c:lvl>
              </c:multiLvlStrCache>
            </c:multiLvlStrRef>
          </c:cat>
          <c:val>
            <c:numRef>
              <c:f>'Math Outcomes'!$E$95:$E$102</c:f>
              <c:numCache>
                <c:formatCode>0%</c:formatCode>
                <c:ptCount val="8"/>
                <c:pt idx="0">
                  <c:v>0.47</c:v>
                </c:pt>
                <c:pt idx="1">
                  <c:v>0.41</c:v>
                </c:pt>
                <c:pt idx="2">
                  <c:v>0.68</c:v>
                </c:pt>
                <c:pt idx="3">
                  <c:v>0.62</c:v>
                </c:pt>
                <c:pt idx="4">
                  <c:v>0.56000000000000005</c:v>
                </c:pt>
                <c:pt idx="5">
                  <c:v>0.53</c:v>
                </c:pt>
                <c:pt idx="6">
                  <c:v>0.64</c:v>
                </c:pt>
                <c:pt idx="7">
                  <c:v>0.65</c:v>
                </c:pt>
              </c:numCache>
            </c:numRef>
          </c:val>
        </c:ser>
        <c:dLbls>
          <c:dLblPos val="outEnd"/>
          <c:showLegendKey val="0"/>
          <c:showVal val="1"/>
          <c:showCatName val="0"/>
          <c:showSerName val="0"/>
          <c:showPercent val="0"/>
          <c:showBubbleSize val="0"/>
        </c:dLbls>
        <c:gapWidth val="150"/>
        <c:axId val="404421720"/>
        <c:axId val="404427600"/>
      </c:barChart>
      <c:catAx>
        <c:axId val="404421720"/>
        <c:scaling>
          <c:orientation val="minMax"/>
        </c:scaling>
        <c:delete val="0"/>
        <c:axPos val="b"/>
        <c:numFmt formatCode="General" sourceLinked="0"/>
        <c:majorTickMark val="out"/>
        <c:minorTickMark val="none"/>
        <c:tickLblPos val="nextTo"/>
        <c:txPr>
          <a:bodyPr rot="0"/>
          <a:lstStyle/>
          <a:p>
            <a:pPr>
              <a:defRPr sz="1000"/>
            </a:pPr>
            <a:endParaRPr lang="en-US"/>
          </a:p>
        </c:txPr>
        <c:crossAx val="404427600"/>
        <c:crosses val="autoZero"/>
        <c:auto val="1"/>
        <c:lblAlgn val="ctr"/>
        <c:lblOffset val="100"/>
        <c:noMultiLvlLbl val="0"/>
      </c:catAx>
      <c:valAx>
        <c:axId val="404427600"/>
        <c:scaling>
          <c:orientation val="minMax"/>
        </c:scaling>
        <c:delete val="1"/>
        <c:axPos val="l"/>
        <c:numFmt formatCode="0%" sourceLinked="1"/>
        <c:majorTickMark val="out"/>
        <c:minorTickMark val="none"/>
        <c:tickLblPos val="nextTo"/>
        <c:crossAx val="404421720"/>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4226537095E-2"/>
          <c:y val="8.6745813120109212E-3"/>
          <c:w val="0.95748792270531402"/>
          <c:h val="0.68926029757116269"/>
        </c:manualLayout>
      </c:layout>
      <c:barChart>
        <c:barDir val="col"/>
        <c:grouping val="clustered"/>
        <c:varyColors val="0"/>
        <c:ser>
          <c:idx val="0"/>
          <c:order val="0"/>
          <c:tx>
            <c:strRef>
              <c:f>'Math Outcomes'!$D$86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Outcomes'!$B$103:$C$110</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Mesa GPA</c:v>
                  </c:pt>
                </c:lvl>
              </c:multiLvlStrCache>
            </c:multiLvlStrRef>
          </c:cat>
          <c:val>
            <c:numRef>
              <c:f>'Math Outcomes'!$D$103:$D$110</c:f>
              <c:numCache>
                <c:formatCode>General</c:formatCode>
                <c:ptCount val="8"/>
                <c:pt idx="0">
                  <c:v>1.8</c:v>
                </c:pt>
                <c:pt idx="1">
                  <c:v>2</c:v>
                </c:pt>
                <c:pt idx="2">
                  <c:v>2.93</c:v>
                </c:pt>
                <c:pt idx="3">
                  <c:v>2.56</c:v>
                </c:pt>
                <c:pt idx="4">
                  <c:v>2.23</c:v>
                </c:pt>
                <c:pt idx="5">
                  <c:v>2.39</c:v>
                </c:pt>
                <c:pt idx="6">
                  <c:v>2.96</c:v>
                </c:pt>
                <c:pt idx="7">
                  <c:v>2.73</c:v>
                </c:pt>
              </c:numCache>
            </c:numRef>
          </c:val>
        </c:ser>
        <c:ser>
          <c:idx val="1"/>
          <c:order val="1"/>
          <c:tx>
            <c:strRef>
              <c:f>'Math Outcomes'!$E$86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Outcomes'!$B$103:$C$110</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Mesa GPA</c:v>
                  </c:pt>
                </c:lvl>
              </c:multiLvlStrCache>
            </c:multiLvlStrRef>
          </c:cat>
          <c:val>
            <c:numRef>
              <c:f>'Math Outcomes'!$E$103:$E$110</c:f>
              <c:numCache>
                <c:formatCode>General</c:formatCode>
                <c:ptCount val="8"/>
                <c:pt idx="0">
                  <c:v>1.82</c:v>
                </c:pt>
                <c:pt idx="1">
                  <c:v>2</c:v>
                </c:pt>
                <c:pt idx="2">
                  <c:v>2.6</c:v>
                </c:pt>
                <c:pt idx="3">
                  <c:v>2.4500000000000002</c:v>
                </c:pt>
                <c:pt idx="4">
                  <c:v>2.11</c:v>
                </c:pt>
                <c:pt idx="5">
                  <c:v>2.13</c:v>
                </c:pt>
                <c:pt idx="6">
                  <c:v>2.44</c:v>
                </c:pt>
                <c:pt idx="7">
                  <c:v>2.56</c:v>
                </c:pt>
              </c:numCache>
            </c:numRef>
          </c:val>
        </c:ser>
        <c:dLbls>
          <c:dLblPos val="outEnd"/>
          <c:showLegendKey val="0"/>
          <c:showVal val="1"/>
          <c:showCatName val="0"/>
          <c:showSerName val="0"/>
          <c:showPercent val="0"/>
          <c:showBubbleSize val="0"/>
        </c:dLbls>
        <c:gapWidth val="150"/>
        <c:axId val="404442888"/>
        <c:axId val="404436616"/>
      </c:barChart>
      <c:catAx>
        <c:axId val="404442888"/>
        <c:scaling>
          <c:orientation val="minMax"/>
        </c:scaling>
        <c:delete val="0"/>
        <c:axPos val="b"/>
        <c:numFmt formatCode="General" sourceLinked="0"/>
        <c:majorTickMark val="out"/>
        <c:minorTickMark val="none"/>
        <c:tickLblPos val="nextTo"/>
        <c:txPr>
          <a:bodyPr rot="0"/>
          <a:lstStyle/>
          <a:p>
            <a:pPr>
              <a:defRPr sz="1000"/>
            </a:pPr>
            <a:endParaRPr lang="en-US"/>
          </a:p>
        </c:txPr>
        <c:crossAx val="404436616"/>
        <c:crosses val="autoZero"/>
        <c:auto val="1"/>
        <c:lblAlgn val="ctr"/>
        <c:lblOffset val="100"/>
        <c:noMultiLvlLbl val="0"/>
      </c:catAx>
      <c:valAx>
        <c:axId val="404436616"/>
        <c:scaling>
          <c:orientation val="minMax"/>
        </c:scaling>
        <c:delete val="1"/>
        <c:axPos val="l"/>
        <c:numFmt formatCode="General" sourceLinked="1"/>
        <c:majorTickMark val="out"/>
        <c:minorTickMark val="none"/>
        <c:tickLblPos val="nextTo"/>
        <c:crossAx val="404442888"/>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4226537095E-2"/>
          <c:y val="8.6745813120109212E-3"/>
          <c:w val="0.95748792270531402"/>
          <c:h val="0.68926029757116269"/>
        </c:manualLayout>
      </c:layout>
      <c:barChart>
        <c:barDir val="col"/>
        <c:grouping val="clustered"/>
        <c:varyColors val="0"/>
        <c:ser>
          <c:idx val="0"/>
          <c:order val="0"/>
          <c:tx>
            <c:strRef>
              <c:f>'Math Outcomes'!$D$86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Outcomes'!$B$111:$C$118</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Term GPA</c:v>
                  </c:pt>
                </c:lvl>
              </c:multiLvlStrCache>
            </c:multiLvlStrRef>
          </c:cat>
          <c:val>
            <c:numRef>
              <c:f>'Math Outcomes'!$D$111:$D$118</c:f>
              <c:numCache>
                <c:formatCode>General</c:formatCode>
                <c:ptCount val="8"/>
                <c:pt idx="0">
                  <c:v>2.13</c:v>
                </c:pt>
                <c:pt idx="1">
                  <c:v>2.73</c:v>
                </c:pt>
                <c:pt idx="2">
                  <c:v>3.14</c:v>
                </c:pt>
                <c:pt idx="3">
                  <c:v>2.76</c:v>
                </c:pt>
                <c:pt idx="4">
                  <c:v>2.6</c:v>
                </c:pt>
                <c:pt idx="5">
                  <c:v>2.75</c:v>
                </c:pt>
                <c:pt idx="6">
                  <c:v>3.07</c:v>
                </c:pt>
                <c:pt idx="7">
                  <c:v>2.83</c:v>
                </c:pt>
              </c:numCache>
            </c:numRef>
          </c:val>
        </c:ser>
        <c:ser>
          <c:idx val="1"/>
          <c:order val="1"/>
          <c:tx>
            <c:strRef>
              <c:f>'Math Outcomes'!$E$86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Outcomes'!$B$111:$C$118</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Term GPA</c:v>
                  </c:pt>
                </c:lvl>
              </c:multiLvlStrCache>
            </c:multiLvlStrRef>
          </c:cat>
          <c:val>
            <c:numRef>
              <c:f>'Math Outcomes'!$E$111:$E$118</c:f>
              <c:numCache>
                <c:formatCode>General</c:formatCode>
                <c:ptCount val="8"/>
                <c:pt idx="0">
                  <c:v>1.94</c:v>
                </c:pt>
                <c:pt idx="1">
                  <c:v>2.2400000000000002</c:v>
                </c:pt>
                <c:pt idx="2">
                  <c:v>2.69</c:v>
                </c:pt>
                <c:pt idx="3">
                  <c:v>2.5099999999999998</c:v>
                </c:pt>
                <c:pt idx="4">
                  <c:v>2.1800000000000002</c:v>
                </c:pt>
                <c:pt idx="5">
                  <c:v>2.23</c:v>
                </c:pt>
                <c:pt idx="6">
                  <c:v>2.4700000000000002</c:v>
                </c:pt>
                <c:pt idx="7">
                  <c:v>2.59</c:v>
                </c:pt>
              </c:numCache>
            </c:numRef>
          </c:val>
        </c:ser>
        <c:dLbls>
          <c:dLblPos val="outEnd"/>
          <c:showLegendKey val="0"/>
          <c:showVal val="1"/>
          <c:showCatName val="0"/>
          <c:showSerName val="0"/>
          <c:showPercent val="0"/>
          <c:showBubbleSize val="0"/>
        </c:dLbls>
        <c:gapWidth val="150"/>
        <c:axId val="473141696"/>
        <c:axId val="473142088"/>
      </c:barChart>
      <c:catAx>
        <c:axId val="473141696"/>
        <c:scaling>
          <c:orientation val="minMax"/>
        </c:scaling>
        <c:delete val="0"/>
        <c:axPos val="b"/>
        <c:numFmt formatCode="General" sourceLinked="0"/>
        <c:majorTickMark val="out"/>
        <c:minorTickMark val="none"/>
        <c:tickLblPos val="nextTo"/>
        <c:txPr>
          <a:bodyPr rot="0"/>
          <a:lstStyle/>
          <a:p>
            <a:pPr>
              <a:defRPr sz="1000"/>
            </a:pPr>
            <a:endParaRPr lang="en-US"/>
          </a:p>
        </c:txPr>
        <c:crossAx val="473142088"/>
        <c:crosses val="autoZero"/>
        <c:auto val="1"/>
        <c:lblAlgn val="ctr"/>
        <c:lblOffset val="100"/>
        <c:noMultiLvlLbl val="0"/>
      </c:catAx>
      <c:valAx>
        <c:axId val="473142088"/>
        <c:scaling>
          <c:orientation val="minMax"/>
        </c:scaling>
        <c:delete val="1"/>
        <c:axPos val="l"/>
        <c:numFmt formatCode="General" sourceLinked="1"/>
        <c:majorTickMark val="out"/>
        <c:minorTickMark val="none"/>
        <c:tickLblPos val="nextTo"/>
        <c:crossAx val="473141696"/>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Success </a:t>
            </a:r>
            <a:r>
              <a:rPr lang="en-US" baseline="0"/>
              <a:t>Rates of All Students in GT and Non-GT Courses</a:t>
            </a:r>
            <a:endParaRPr lang="en-US"/>
          </a:p>
        </c:rich>
      </c:tx>
      <c:layout/>
      <c:overlay val="0"/>
    </c:title>
    <c:autoTitleDeleted val="0"/>
    <c:plotArea>
      <c:layout/>
      <c:barChart>
        <c:barDir val="col"/>
        <c:grouping val="clustered"/>
        <c:varyColors val="0"/>
        <c:ser>
          <c:idx val="0"/>
          <c:order val="0"/>
          <c:tx>
            <c:strRef>
              <c:f>'[Tables_UpdatedALL.xlsx]Fall 16'!$S$16</c:f>
              <c:strCache>
                <c:ptCount val="1"/>
                <c:pt idx="0">
                  <c:v>Non-GT Section</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16'!$T$15:$V$15</c:f>
              <c:strCache>
                <c:ptCount val="3"/>
                <c:pt idx="0">
                  <c:v>Fall 2016</c:v>
                </c:pt>
                <c:pt idx="1">
                  <c:v>Spring 2017</c:v>
                </c:pt>
                <c:pt idx="2">
                  <c:v>Fall 2017</c:v>
                </c:pt>
              </c:strCache>
            </c:strRef>
          </c:cat>
          <c:val>
            <c:numRef>
              <c:f>'[Tables_UpdatedALL.xlsx]Fall 16'!$T$16:$V$16</c:f>
              <c:numCache>
                <c:formatCode>0%</c:formatCode>
                <c:ptCount val="3"/>
                <c:pt idx="0">
                  <c:v>0.71099999999999997</c:v>
                </c:pt>
                <c:pt idx="1">
                  <c:v>0.63100000000000001</c:v>
                </c:pt>
                <c:pt idx="2">
                  <c:v>0.66800000000000004</c:v>
                </c:pt>
              </c:numCache>
            </c:numRef>
          </c:val>
        </c:ser>
        <c:ser>
          <c:idx val="1"/>
          <c:order val="1"/>
          <c:tx>
            <c:strRef>
              <c:f>'[Tables_UpdatedALL.xlsx]Fall 16'!$S$17</c:f>
              <c:strCache>
                <c:ptCount val="1"/>
                <c:pt idx="0">
                  <c:v>GT Section</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16'!$T$15:$V$15</c:f>
              <c:strCache>
                <c:ptCount val="3"/>
                <c:pt idx="0">
                  <c:v>Fall 2016</c:v>
                </c:pt>
                <c:pt idx="1">
                  <c:v>Spring 2017</c:v>
                </c:pt>
                <c:pt idx="2">
                  <c:v>Fall 2017</c:v>
                </c:pt>
              </c:strCache>
            </c:strRef>
          </c:cat>
          <c:val>
            <c:numRef>
              <c:f>'[Tables_UpdatedALL.xlsx]Fall 16'!$T$17:$V$17</c:f>
              <c:numCache>
                <c:formatCode>0%</c:formatCode>
                <c:ptCount val="3"/>
                <c:pt idx="0">
                  <c:v>0.755</c:v>
                </c:pt>
                <c:pt idx="1">
                  <c:v>0.67500000000000004</c:v>
                </c:pt>
                <c:pt idx="2">
                  <c:v>0.77400000000000002</c:v>
                </c:pt>
              </c:numCache>
            </c:numRef>
          </c:val>
        </c:ser>
        <c:dLbls>
          <c:dLblPos val="outEnd"/>
          <c:showLegendKey val="0"/>
          <c:showVal val="1"/>
          <c:showCatName val="0"/>
          <c:showSerName val="0"/>
          <c:showPercent val="0"/>
          <c:showBubbleSize val="0"/>
        </c:dLbls>
        <c:gapWidth val="150"/>
        <c:axId val="365421232"/>
        <c:axId val="365419272"/>
      </c:barChart>
      <c:catAx>
        <c:axId val="365421232"/>
        <c:scaling>
          <c:orientation val="minMax"/>
        </c:scaling>
        <c:delete val="0"/>
        <c:axPos val="b"/>
        <c:numFmt formatCode="General" sourceLinked="0"/>
        <c:majorTickMark val="out"/>
        <c:minorTickMark val="none"/>
        <c:tickLblPos val="nextTo"/>
        <c:crossAx val="365419272"/>
        <c:crosses val="autoZero"/>
        <c:auto val="1"/>
        <c:lblAlgn val="ctr"/>
        <c:lblOffset val="100"/>
        <c:noMultiLvlLbl val="0"/>
      </c:catAx>
      <c:valAx>
        <c:axId val="365419272"/>
        <c:scaling>
          <c:orientation val="minMax"/>
          <c:max val="1"/>
        </c:scaling>
        <c:delete val="1"/>
        <c:axPos val="l"/>
        <c:numFmt formatCode="0%" sourceLinked="1"/>
        <c:majorTickMark val="out"/>
        <c:minorTickMark val="none"/>
        <c:tickLblPos val="nextTo"/>
        <c:crossAx val="365421232"/>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5614226537095E-2"/>
          <c:y val="8.6745813120109212E-3"/>
          <c:w val="0.95748792270531402"/>
          <c:h val="0.68926029757116269"/>
        </c:manualLayout>
      </c:layout>
      <c:barChart>
        <c:barDir val="col"/>
        <c:grouping val="clustered"/>
        <c:varyColors val="0"/>
        <c:ser>
          <c:idx val="0"/>
          <c:order val="0"/>
          <c:tx>
            <c:strRef>
              <c:f>'Math Outcomes'!$D$86</c:f>
              <c:strCache>
                <c:ptCount val="1"/>
                <c:pt idx="0">
                  <c:v>Tutored</c:v>
                </c:pt>
              </c:strCache>
            </c:strRef>
          </c:tx>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c:spPr>
          <c:invertIfNegative val="0"/>
          <c:dLbls>
            <c:dLbl>
              <c:idx val="2"/>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Outcomes'!$B$119:$C$126</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SDCCD GPA</c:v>
                  </c:pt>
                </c:lvl>
              </c:multiLvlStrCache>
            </c:multiLvlStrRef>
          </c:cat>
          <c:val>
            <c:numRef>
              <c:f>'Math Outcomes'!$D$119:$D$126</c:f>
              <c:numCache>
                <c:formatCode>General</c:formatCode>
                <c:ptCount val="8"/>
                <c:pt idx="0">
                  <c:v>2.57</c:v>
                </c:pt>
                <c:pt idx="1">
                  <c:v>2.74</c:v>
                </c:pt>
                <c:pt idx="2">
                  <c:v>3.21</c:v>
                </c:pt>
                <c:pt idx="3">
                  <c:v>2.88</c:v>
                </c:pt>
                <c:pt idx="4">
                  <c:v>2.83</c:v>
                </c:pt>
                <c:pt idx="5">
                  <c:v>3.01</c:v>
                </c:pt>
                <c:pt idx="6">
                  <c:v>3.01</c:v>
                </c:pt>
                <c:pt idx="7">
                  <c:v>3.11</c:v>
                </c:pt>
              </c:numCache>
            </c:numRef>
          </c:val>
        </c:ser>
        <c:ser>
          <c:idx val="1"/>
          <c:order val="1"/>
          <c:tx>
            <c:strRef>
              <c:f>'Math Outcomes'!$E$86</c:f>
              <c:strCache>
                <c:ptCount val="1"/>
                <c:pt idx="0">
                  <c:v>Not tutored</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dLbl>
              <c:idx val="4"/>
              <c:layout>
                <c:manualLayout>
                  <c:x val="7.718282682103161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8591413410516162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7.7182826821032323E-3"/>
                  <c:y val="0"/>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'Math Outcomes'!$B$119:$C$126</c:f>
              <c:multiLvlStrCache>
                <c:ptCount val="8"/>
                <c:lvl>
                  <c:pt idx="0">
                    <c:v>African American</c:v>
                  </c:pt>
                  <c:pt idx="1">
                    <c:v>American Indian</c:v>
                  </c:pt>
                  <c:pt idx="2">
                    <c:v>Asian/Pacific Islander</c:v>
                  </c:pt>
                  <c:pt idx="3">
                    <c:v>Filipino</c:v>
                  </c:pt>
                  <c:pt idx="4">
                    <c:v>Latino</c:v>
                  </c:pt>
                  <c:pt idx="5">
                    <c:v>Other</c:v>
                  </c:pt>
                  <c:pt idx="6">
                    <c:v>Unreported</c:v>
                  </c:pt>
                  <c:pt idx="7">
                    <c:v>White</c:v>
                  </c:pt>
                </c:lvl>
                <c:lvl>
                  <c:pt idx="0">
                    <c:v>SDCCD GPA</c:v>
                  </c:pt>
                </c:lvl>
              </c:multiLvlStrCache>
            </c:multiLvlStrRef>
          </c:cat>
          <c:val>
            <c:numRef>
              <c:f>'Math Outcomes'!$E$119:$E$126</c:f>
              <c:numCache>
                <c:formatCode>General</c:formatCode>
                <c:ptCount val="8"/>
                <c:pt idx="0">
                  <c:v>2.4</c:v>
                </c:pt>
                <c:pt idx="1">
                  <c:v>2.5</c:v>
                </c:pt>
                <c:pt idx="2">
                  <c:v>2.97</c:v>
                </c:pt>
                <c:pt idx="3">
                  <c:v>2.8</c:v>
                </c:pt>
                <c:pt idx="4">
                  <c:v>2.52</c:v>
                </c:pt>
                <c:pt idx="5">
                  <c:v>2.6</c:v>
                </c:pt>
                <c:pt idx="6">
                  <c:v>2.86</c:v>
                </c:pt>
                <c:pt idx="7">
                  <c:v>2.89</c:v>
                </c:pt>
              </c:numCache>
            </c:numRef>
          </c:val>
        </c:ser>
        <c:dLbls>
          <c:dLblPos val="outEnd"/>
          <c:showLegendKey val="0"/>
          <c:showVal val="1"/>
          <c:showCatName val="0"/>
          <c:showSerName val="0"/>
          <c:showPercent val="0"/>
          <c:showBubbleSize val="0"/>
        </c:dLbls>
        <c:gapWidth val="150"/>
        <c:axId val="404435832"/>
        <c:axId val="404441320"/>
      </c:barChart>
      <c:catAx>
        <c:axId val="404435832"/>
        <c:scaling>
          <c:orientation val="minMax"/>
        </c:scaling>
        <c:delete val="0"/>
        <c:axPos val="b"/>
        <c:numFmt formatCode="General" sourceLinked="0"/>
        <c:majorTickMark val="out"/>
        <c:minorTickMark val="none"/>
        <c:tickLblPos val="nextTo"/>
        <c:txPr>
          <a:bodyPr rot="0"/>
          <a:lstStyle/>
          <a:p>
            <a:pPr>
              <a:defRPr sz="1000"/>
            </a:pPr>
            <a:endParaRPr lang="en-US"/>
          </a:p>
        </c:txPr>
        <c:crossAx val="404441320"/>
        <c:crosses val="autoZero"/>
        <c:auto val="1"/>
        <c:lblAlgn val="ctr"/>
        <c:lblOffset val="100"/>
        <c:noMultiLvlLbl val="0"/>
      </c:catAx>
      <c:valAx>
        <c:axId val="404441320"/>
        <c:scaling>
          <c:orientation val="minMax"/>
        </c:scaling>
        <c:delete val="1"/>
        <c:axPos val="l"/>
        <c:numFmt formatCode="General" sourceLinked="1"/>
        <c:majorTickMark val="out"/>
        <c:minorTickMark val="none"/>
        <c:tickLblPos val="nextTo"/>
        <c:crossAx val="404435832"/>
        <c:crosses val="autoZero"/>
        <c:crossBetween val="between"/>
      </c:valAx>
    </c:plotArea>
    <c:legend>
      <c:legendPos val="b"/>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Success </a:t>
            </a:r>
            <a:r>
              <a:rPr lang="en-US" baseline="0"/>
              <a:t>Rates of Latinx Students in GT and Non-GT Courses</a:t>
            </a:r>
            <a:endParaRPr lang="en-US"/>
          </a:p>
        </c:rich>
      </c:tx>
      <c:layout/>
      <c:overlay val="0"/>
    </c:title>
    <c:autoTitleDeleted val="0"/>
    <c:plotArea>
      <c:layout/>
      <c:barChart>
        <c:barDir val="col"/>
        <c:grouping val="clustered"/>
        <c:varyColors val="0"/>
        <c:ser>
          <c:idx val="0"/>
          <c:order val="0"/>
          <c:tx>
            <c:strRef>
              <c:f>'[Tables_UpdatedALL.xlsx]Fall 16'!$S$119</c:f>
              <c:strCache>
                <c:ptCount val="1"/>
                <c:pt idx="0">
                  <c:v>Non-GT Section</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16'!$T$118:$V$118</c:f>
              <c:strCache>
                <c:ptCount val="3"/>
                <c:pt idx="0">
                  <c:v>Fall 2016</c:v>
                </c:pt>
                <c:pt idx="1">
                  <c:v>Spring 2017</c:v>
                </c:pt>
                <c:pt idx="2">
                  <c:v>Fall 2017</c:v>
                </c:pt>
              </c:strCache>
            </c:strRef>
          </c:cat>
          <c:val>
            <c:numRef>
              <c:f>'[Tables_UpdatedALL.xlsx]Fall 16'!$T$119:$V$119</c:f>
              <c:numCache>
                <c:formatCode>0%</c:formatCode>
                <c:ptCount val="3"/>
                <c:pt idx="0">
                  <c:v>0.66500000000000004</c:v>
                </c:pt>
                <c:pt idx="1">
                  <c:v>0.56999999999999995</c:v>
                </c:pt>
                <c:pt idx="2">
                  <c:v>0.627</c:v>
                </c:pt>
              </c:numCache>
            </c:numRef>
          </c:val>
        </c:ser>
        <c:ser>
          <c:idx val="1"/>
          <c:order val="1"/>
          <c:tx>
            <c:strRef>
              <c:f>'[Tables_UpdatedALL.xlsx]Fall 16'!$S$120</c:f>
              <c:strCache>
                <c:ptCount val="1"/>
                <c:pt idx="0">
                  <c:v>GT Section</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16'!$T$118:$V$118</c:f>
              <c:strCache>
                <c:ptCount val="3"/>
                <c:pt idx="0">
                  <c:v>Fall 2016</c:v>
                </c:pt>
                <c:pt idx="1">
                  <c:v>Spring 2017</c:v>
                </c:pt>
                <c:pt idx="2">
                  <c:v>Fall 2017</c:v>
                </c:pt>
              </c:strCache>
            </c:strRef>
          </c:cat>
          <c:val>
            <c:numRef>
              <c:f>'[Tables_UpdatedALL.xlsx]Fall 16'!$T$120:$V$120</c:f>
              <c:numCache>
                <c:formatCode>0%</c:formatCode>
                <c:ptCount val="3"/>
                <c:pt idx="0">
                  <c:v>0.73699999999999999</c:v>
                </c:pt>
                <c:pt idx="1">
                  <c:v>0.59199999999999997</c:v>
                </c:pt>
                <c:pt idx="2">
                  <c:v>0.755</c:v>
                </c:pt>
              </c:numCache>
            </c:numRef>
          </c:val>
        </c:ser>
        <c:dLbls>
          <c:dLblPos val="outEnd"/>
          <c:showLegendKey val="0"/>
          <c:showVal val="1"/>
          <c:showCatName val="0"/>
          <c:showSerName val="0"/>
          <c:showPercent val="0"/>
          <c:showBubbleSize val="0"/>
        </c:dLbls>
        <c:gapWidth val="150"/>
        <c:axId val="365420840"/>
        <c:axId val="365420056"/>
      </c:barChart>
      <c:catAx>
        <c:axId val="365420840"/>
        <c:scaling>
          <c:orientation val="minMax"/>
        </c:scaling>
        <c:delete val="0"/>
        <c:axPos val="b"/>
        <c:numFmt formatCode="General" sourceLinked="0"/>
        <c:majorTickMark val="out"/>
        <c:minorTickMark val="none"/>
        <c:tickLblPos val="nextTo"/>
        <c:crossAx val="365420056"/>
        <c:crosses val="autoZero"/>
        <c:auto val="1"/>
        <c:lblAlgn val="ctr"/>
        <c:lblOffset val="100"/>
        <c:noMultiLvlLbl val="0"/>
      </c:catAx>
      <c:valAx>
        <c:axId val="365420056"/>
        <c:scaling>
          <c:orientation val="minMax"/>
          <c:max val="1"/>
          <c:min val="0"/>
        </c:scaling>
        <c:delete val="1"/>
        <c:axPos val="l"/>
        <c:numFmt formatCode="0%" sourceLinked="1"/>
        <c:majorTickMark val="out"/>
        <c:minorTickMark val="none"/>
        <c:tickLblPos val="nextTo"/>
        <c:crossAx val="365420840"/>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Retention</a:t>
            </a:r>
            <a:r>
              <a:rPr lang="en-US" baseline="0"/>
              <a:t> Rates of All GT Students by Out of Class Contacts</a:t>
            </a:r>
            <a:endParaRPr lang="en-US"/>
          </a:p>
        </c:rich>
      </c:tx>
      <c:layout/>
      <c:overlay val="0"/>
    </c:title>
    <c:autoTitleDeleted val="0"/>
    <c:plotArea>
      <c:layout/>
      <c:barChart>
        <c:barDir val="col"/>
        <c:grouping val="clustered"/>
        <c:varyColors val="0"/>
        <c:ser>
          <c:idx val="0"/>
          <c:order val="0"/>
          <c:tx>
            <c:strRef>
              <c:f>'[Tables_UpdatedALL.xlsx]Fall 16'!$K$87</c:f>
              <c:strCache>
                <c:ptCount val="1"/>
                <c:pt idx="0">
                  <c:v>No out of class contacts</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16'!$L$86:$N$86</c:f>
              <c:strCache>
                <c:ptCount val="3"/>
                <c:pt idx="0">
                  <c:v>Fall 2016</c:v>
                </c:pt>
                <c:pt idx="1">
                  <c:v>Spring 2017</c:v>
                </c:pt>
                <c:pt idx="2">
                  <c:v>Fall 2017</c:v>
                </c:pt>
              </c:strCache>
            </c:strRef>
          </c:cat>
          <c:val>
            <c:numRef>
              <c:f>'[Tables_UpdatedALL.xlsx]Fall 16'!$L$87:$N$87</c:f>
              <c:numCache>
                <c:formatCode>0%</c:formatCode>
                <c:ptCount val="3"/>
                <c:pt idx="0">
                  <c:v>0.86699999999999999</c:v>
                </c:pt>
                <c:pt idx="1">
                  <c:v>0.77</c:v>
                </c:pt>
                <c:pt idx="2">
                  <c:v>0.93899999999999995</c:v>
                </c:pt>
              </c:numCache>
            </c:numRef>
          </c:val>
        </c:ser>
        <c:ser>
          <c:idx val="1"/>
          <c:order val="1"/>
          <c:tx>
            <c:strRef>
              <c:f>'[Tables_UpdatedALL.xlsx]Fall 16'!$K$88</c:f>
              <c:strCache>
                <c:ptCount val="1"/>
                <c:pt idx="0">
                  <c:v>At least one out of class contact</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16'!$L$86:$N$86</c:f>
              <c:strCache>
                <c:ptCount val="3"/>
                <c:pt idx="0">
                  <c:v>Fall 2016</c:v>
                </c:pt>
                <c:pt idx="1">
                  <c:v>Spring 2017</c:v>
                </c:pt>
                <c:pt idx="2">
                  <c:v>Fall 2017</c:v>
                </c:pt>
              </c:strCache>
            </c:strRef>
          </c:cat>
          <c:val>
            <c:numRef>
              <c:f>'[Tables_UpdatedALL.xlsx]Fall 16'!$L$88:$N$88</c:f>
              <c:numCache>
                <c:formatCode>0%</c:formatCode>
                <c:ptCount val="3"/>
                <c:pt idx="0">
                  <c:v>0.99</c:v>
                </c:pt>
                <c:pt idx="1">
                  <c:v>0.95399999999999996</c:v>
                </c:pt>
                <c:pt idx="2">
                  <c:v>1</c:v>
                </c:pt>
              </c:numCache>
            </c:numRef>
          </c:val>
        </c:ser>
        <c:dLbls>
          <c:dLblPos val="outEnd"/>
          <c:showLegendKey val="0"/>
          <c:showVal val="1"/>
          <c:showCatName val="0"/>
          <c:showSerName val="0"/>
          <c:showPercent val="0"/>
          <c:showBubbleSize val="0"/>
        </c:dLbls>
        <c:gapWidth val="150"/>
        <c:axId val="365421624"/>
        <c:axId val="365422408"/>
      </c:barChart>
      <c:catAx>
        <c:axId val="365421624"/>
        <c:scaling>
          <c:orientation val="minMax"/>
        </c:scaling>
        <c:delete val="0"/>
        <c:axPos val="b"/>
        <c:numFmt formatCode="General" sourceLinked="0"/>
        <c:majorTickMark val="out"/>
        <c:minorTickMark val="none"/>
        <c:tickLblPos val="nextTo"/>
        <c:crossAx val="365422408"/>
        <c:crosses val="autoZero"/>
        <c:auto val="1"/>
        <c:lblAlgn val="ctr"/>
        <c:lblOffset val="100"/>
        <c:noMultiLvlLbl val="0"/>
      </c:catAx>
      <c:valAx>
        <c:axId val="365422408"/>
        <c:scaling>
          <c:orientation val="minMax"/>
        </c:scaling>
        <c:delete val="1"/>
        <c:axPos val="l"/>
        <c:numFmt formatCode="0%" sourceLinked="1"/>
        <c:majorTickMark val="out"/>
        <c:minorTickMark val="none"/>
        <c:tickLblPos val="nextTo"/>
        <c:crossAx val="365421624"/>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Retention</a:t>
            </a:r>
            <a:r>
              <a:rPr lang="en-US" baseline="0"/>
              <a:t> Rates of Latinx Students by Out of Class Contacts</a:t>
            </a:r>
            <a:endParaRPr lang="en-US"/>
          </a:p>
        </c:rich>
      </c:tx>
      <c:layout/>
      <c:overlay val="0"/>
    </c:title>
    <c:autoTitleDeleted val="0"/>
    <c:plotArea>
      <c:layout/>
      <c:barChart>
        <c:barDir val="col"/>
        <c:grouping val="clustered"/>
        <c:varyColors val="0"/>
        <c:ser>
          <c:idx val="0"/>
          <c:order val="0"/>
          <c:tx>
            <c:strRef>
              <c:f>'[Tables_UpdatedALL.xlsx]Fall 16'!$K$181</c:f>
              <c:strCache>
                <c:ptCount val="1"/>
                <c:pt idx="0">
                  <c:v>No out of class contacts</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16'!$L$180:$N$180</c:f>
              <c:strCache>
                <c:ptCount val="3"/>
                <c:pt idx="0">
                  <c:v>Fall 2016</c:v>
                </c:pt>
                <c:pt idx="1">
                  <c:v>Spring 2017</c:v>
                </c:pt>
                <c:pt idx="2">
                  <c:v>Fall 2017</c:v>
                </c:pt>
              </c:strCache>
            </c:strRef>
          </c:cat>
          <c:val>
            <c:numRef>
              <c:f>'[Tables_UpdatedALL.xlsx]Fall 16'!$L$181:$N$181</c:f>
              <c:numCache>
                <c:formatCode>0%</c:formatCode>
                <c:ptCount val="3"/>
                <c:pt idx="0">
                  <c:v>0.84399999999999997</c:v>
                </c:pt>
                <c:pt idx="1">
                  <c:v>0.76100000000000001</c:v>
                </c:pt>
                <c:pt idx="2">
                  <c:v>0.93799999999999994</c:v>
                </c:pt>
              </c:numCache>
            </c:numRef>
          </c:val>
        </c:ser>
        <c:ser>
          <c:idx val="1"/>
          <c:order val="1"/>
          <c:tx>
            <c:strRef>
              <c:f>'[Tables_UpdatedALL.xlsx]Fall 16'!$K$182</c:f>
              <c:strCache>
                <c:ptCount val="1"/>
                <c:pt idx="0">
                  <c:v>At least one out of class contact</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16'!$L$180:$N$180</c:f>
              <c:strCache>
                <c:ptCount val="3"/>
                <c:pt idx="0">
                  <c:v>Fall 2016</c:v>
                </c:pt>
                <c:pt idx="1">
                  <c:v>Spring 2017</c:v>
                </c:pt>
                <c:pt idx="2">
                  <c:v>Fall 2017</c:v>
                </c:pt>
              </c:strCache>
            </c:strRef>
          </c:cat>
          <c:val>
            <c:numRef>
              <c:f>'[Tables_UpdatedALL.xlsx]Fall 16'!$L$182:$N$182</c:f>
              <c:numCache>
                <c:formatCode>0%</c:formatCode>
                <c:ptCount val="3"/>
                <c:pt idx="0">
                  <c:v>1</c:v>
                </c:pt>
                <c:pt idx="1">
                  <c:v>0.96699999999999997</c:v>
                </c:pt>
                <c:pt idx="2">
                  <c:v>1</c:v>
                </c:pt>
              </c:numCache>
            </c:numRef>
          </c:val>
        </c:ser>
        <c:dLbls>
          <c:dLblPos val="outEnd"/>
          <c:showLegendKey val="0"/>
          <c:showVal val="1"/>
          <c:showCatName val="0"/>
          <c:showSerName val="0"/>
          <c:showPercent val="0"/>
          <c:showBubbleSize val="0"/>
        </c:dLbls>
        <c:gapWidth val="150"/>
        <c:axId val="407526136"/>
        <c:axId val="407526528"/>
      </c:barChart>
      <c:catAx>
        <c:axId val="407526136"/>
        <c:scaling>
          <c:orientation val="minMax"/>
        </c:scaling>
        <c:delete val="0"/>
        <c:axPos val="b"/>
        <c:numFmt formatCode="General" sourceLinked="0"/>
        <c:majorTickMark val="out"/>
        <c:minorTickMark val="none"/>
        <c:tickLblPos val="nextTo"/>
        <c:crossAx val="407526528"/>
        <c:crosses val="autoZero"/>
        <c:auto val="1"/>
        <c:lblAlgn val="ctr"/>
        <c:lblOffset val="100"/>
        <c:noMultiLvlLbl val="0"/>
      </c:catAx>
      <c:valAx>
        <c:axId val="407526528"/>
        <c:scaling>
          <c:orientation val="minMax"/>
        </c:scaling>
        <c:delete val="1"/>
        <c:axPos val="l"/>
        <c:numFmt formatCode="0%" sourceLinked="1"/>
        <c:majorTickMark val="out"/>
        <c:minorTickMark val="none"/>
        <c:tickLblPos val="nextTo"/>
        <c:crossAx val="407526136"/>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Success</a:t>
            </a:r>
            <a:r>
              <a:rPr lang="en-US" baseline="0"/>
              <a:t> Rates of All GT Students by Out of Class Contacts</a:t>
            </a:r>
            <a:endParaRPr lang="en-US"/>
          </a:p>
        </c:rich>
      </c:tx>
      <c:layout/>
      <c:overlay val="0"/>
    </c:title>
    <c:autoTitleDeleted val="0"/>
    <c:plotArea>
      <c:layout/>
      <c:barChart>
        <c:barDir val="col"/>
        <c:grouping val="clustered"/>
        <c:varyColors val="0"/>
        <c:ser>
          <c:idx val="0"/>
          <c:order val="0"/>
          <c:tx>
            <c:strRef>
              <c:f>'[Tables_UpdatedALL.xlsx]Fall 16'!$Q$87</c:f>
              <c:strCache>
                <c:ptCount val="1"/>
                <c:pt idx="0">
                  <c:v>No out of class contacts</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16'!$R$86:$T$86</c:f>
              <c:strCache>
                <c:ptCount val="3"/>
                <c:pt idx="0">
                  <c:v>Fall 2016</c:v>
                </c:pt>
                <c:pt idx="1">
                  <c:v>Spring 2017</c:v>
                </c:pt>
                <c:pt idx="2">
                  <c:v>Fall 2017</c:v>
                </c:pt>
              </c:strCache>
            </c:strRef>
          </c:cat>
          <c:val>
            <c:numRef>
              <c:f>'[Tables_UpdatedALL.xlsx]Fall 16'!$R$87:$T$87</c:f>
              <c:numCache>
                <c:formatCode>0%</c:formatCode>
                <c:ptCount val="3"/>
                <c:pt idx="0">
                  <c:v>0.70399999999999996</c:v>
                </c:pt>
                <c:pt idx="1">
                  <c:v>0.57399999999999995</c:v>
                </c:pt>
                <c:pt idx="2">
                  <c:v>0.749</c:v>
                </c:pt>
              </c:numCache>
            </c:numRef>
          </c:val>
        </c:ser>
        <c:ser>
          <c:idx val="1"/>
          <c:order val="1"/>
          <c:tx>
            <c:strRef>
              <c:f>'[Tables_UpdatedALL.xlsx]Fall 16'!$Q$88</c:f>
              <c:strCache>
                <c:ptCount val="1"/>
                <c:pt idx="0">
                  <c:v>At least one out of class contact</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'[Tables_UpdatedALL.xlsx]Fall 16'!$R$86:$T$86</c:f>
              <c:strCache>
                <c:ptCount val="3"/>
                <c:pt idx="0">
                  <c:v>Fall 2016</c:v>
                </c:pt>
                <c:pt idx="1">
                  <c:v>Spring 2017</c:v>
                </c:pt>
                <c:pt idx="2">
                  <c:v>Fall 2017</c:v>
                </c:pt>
              </c:strCache>
            </c:strRef>
          </c:cat>
          <c:val>
            <c:numRef>
              <c:f>'[Tables_UpdatedALL.xlsx]Fall 16'!$R$88:$T$88</c:f>
              <c:numCache>
                <c:formatCode>0%</c:formatCode>
                <c:ptCount val="3"/>
                <c:pt idx="0">
                  <c:v>0.86499999999999999</c:v>
                </c:pt>
                <c:pt idx="1">
                  <c:v>0.81599999999999995</c:v>
                </c:pt>
                <c:pt idx="2">
                  <c:v>0.85</c:v>
                </c:pt>
              </c:numCache>
            </c:numRef>
          </c:val>
        </c:ser>
        <c:dLbls>
          <c:dLblPos val="outEnd"/>
          <c:showLegendKey val="0"/>
          <c:showVal val="1"/>
          <c:showCatName val="0"/>
          <c:showSerName val="0"/>
          <c:showPercent val="0"/>
          <c:showBubbleSize val="0"/>
        </c:dLbls>
        <c:gapWidth val="150"/>
        <c:axId val="407524960"/>
        <c:axId val="407525744"/>
      </c:barChart>
      <c:catAx>
        <c:axId val="407524960"/>
        <c:scaling>
          <c:orientation val="minMax"/>
        </c:scaling>
        <c:delete val="0"/>
        <c:axPos val="b"/>
        <c:numFmt formatCode="General" sourceLinked="0"/>
        <c:majorTickMark val="out"/>
        <c:minorTickMark val="none"/>
        <c:tickLblPos val="nextTo"/>
        <c:crossAx val="407525744"/>
        <c:crosses val="autoZero"/>
        <c:auto val="1"/>
        <c:lblAlgn val="ctr"/>
        <c:lblOffset val="100"/>
        <c:noMultiLvlLbl val="0"/>
      </c:catAx>
      <c:valAx>
        <c:axId val="407525744"/>
        <c:scaling>
          <c:orientation val="minMax"/>
          <c:max val="1"/>
          <c:min val="0"/>
        </c:scaling>
        <c:delete val="1"/>
        <c:axPos val="l"/>
        <c:numFmt formatCode="0%" sourceLinked="1"/>
        <c:majorTickMark val="out"/>
        <c:minorTickMark val="none"/>
        <c:tickLblPos val="nextTo"/>
        <c:crossAx val="407524960"/>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Success </a:t>
            </a:r>
            <a:r>
              <a:rPr lang="en-US" baseline="0"/>
              <a:t>Rates of Latinx Students by Out of Class Contacts</a:t>
            </a:r>
            <a:endParaRPr lang="en-US"/>
          </a:p>
        </c:rich>
      </c:tx>
      <c:layout/>
      <c:overlay val="0"/>
    </c:title>
    <c:autoTitleDeleted val="0"/>
    <c:plotArea>
      <c:layout/>
      <c:barChart>
        <c:barDir val="col"/>
        <c:grouping val="clustered"/>
        <c:varyColors val="0"/>
        <c:ser>
          <c:idx val="0"/>
          <c:order val="0"/>
          <c:tx>
            <c:strRef>
              <c:f>'Fall 16'!$Q$181</c:f>
              <c:strCache>
                <c:ptCount val="1"/>
                <c:pt idx="0">
                  <c:v>No out of class contacts</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'Fall 16'!$R$180:$T$180</c:f>
              <c:strCache>
                <c:ptCount val="3"/>
                <c:pt idx="0">
                  <c:v>Fall 2016</c:v>
                </c:pt>
                <c:pt idx="1">
                  <c:v>Spring 2017</c:v>
                </c:pt>
                <c:pt idx="2">
                  <c:v>Fall 2017</c:v>
                </c:pt>
              </c:strCache>
            </c:strRef>
          </c:cat>
          <c:val>
            <c:numRef>
              <c:f>'Fall 16'!$R$181:$T$181</c:f>
              <c:numCache>
                <c:formatCode>0%</c:formatCode>
                <c:ptCount val="3"/>
                <c:pt idx="0">
                  <c:v>0.69699999999999995</c:v>
                </c:pt>
                <c:pt idx="1">
                  <c:v>0.435</c:v>
                </c:pt>
                <c:pt idx="2">
                  <c:v>0.72499999999999998</c:v>
                </c:pt>
              </c:numCache>
            </c:numRef>
          </c:val>
        </c:ser>
        <c:ser>
          <c:idx val="1"/>
          <c:order val="1"/>
          <c:tx>
            <c:strRef>
              <c:f>'Fall 16'!$Q$182</c:f>
              <c:strCache>
                <c:ptCount val="1"/>
                <c:pt idx="0">
                  <c:v>At least one out of class contact</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0800000" scaled="1"/>
              <a:tileRect/>
            </a:gra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'Fall 16'!$R$180:$T$180</c:f>
              <c:strCache>
                <c:ptCount val="3"/>
                <c:pt idx="0">
                  <c:v>Fall 2016</c:v>
                </c:pt>
                <c:pt idx="1">
                  <c:v>Spring 2017</c:v>
                </c:pt>
                <c:pt idx="2">
                  <c:v>Fall 2017</c:v>
                </c:pt>
              </c:strCache>
            </c:strRef>
          </c:cat>
          <c:val>
            <c:numRef>
              <c:f>'Fall 16'!$R$182:$T$182</c:f>
              <c:numCache>
                <c:formatCode>0%</c:formatCode>
                <c:ptCount val="3"/>
                <c:pt idx="0">
                  <c:v>0.83</c:v>
                </c:pt>
                <c:pt idx="1">
                  <c:v>0.83</c:v>
                </c:pt>
                <c:pt idx="2">
                  <c:v>0.86399999999999999</c:v>
                </c:pt>
              </c:numCache>
            </c:numRef>
          </c:val>
        </c:ser>
        <c:dLbls>
          <c:dLblPos val="outEnd"/>
          <c:showLegendKey val="0"/>
          <c:showVal val="1"/>
          <c:showCatName val="0"/>
          <c:showSerName val="0"/>
          <c:showPercent val="0"/>
          <c:showBubbleSize val="0"/>
        </c:dLbls>
        <c:gapWidth val="150"/>
        <c:axId val="371373088"/>
        <c:axId val="371375048"/>
      </c:barChart>
      <c:catAx>
        <c:axId val="371373088"/>
        <c:scaling>
          <c:orientation val="minMax"/>
        </c:scaling>
        <c:delete val="0"/>
        <c:axPos val="b"/>
        <c:numFmt formatCode="General" sourceLinked="0"/>
        <c:majorTickMark val="out"/>
        <c:minorTickMark val="none"/>
        <c:tickLblPos val="nextTo"/>
        <c:crossAx val="371375048"/>
        <c:crosses val="autoZero"/>
        <c:auto val="1"/>
        <c:lblAlgn val="ctr"/>
        <c:lblOffset val="100"/>
        <c:noMultiLvlLbl val="0"/>
      </c:catAx>
      <c:valAx>
        <c:axId val="371375048"/>
        <c:scaling>
          <c:orientation val="minMax"/>
          <c:max val="1"/>
          <c:min val="0"/>
        </c:scaling>
        <c:delete val="1"/>
        <c:axPos val="l"/>
        <c:numFmt formatCode="0%" sourceLinked="1"/>
        <c:majorTickMark val="out"/>
        <c:minorTickMark val="none"/>
        <c:tickLblPos val="nextTo"/>
        <c:crossAx val="371373088"/>
        <c:crosses val="autoZero"/>
        <c:crossBetween val="between"/>
      </c:valAx>
    </c:plotArea>
    <c:legend>
      <c:legendPos val="b"/>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6B1F520-D80C-43C8-8D8E-6A16F45DDE77}" type="datetimeFigureOut">
              <a:rPr lang="en-US" smtClean="0"/>
              <a:t>5/17/2018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D27FE61-8BC6-4F25-A180-2781A46A2EB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1F520-D80C-43C8-8D8E-6A16F45DDE7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1F520-D80C-43C8-8D8E-6A16F45DDE7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B1F520-D80C-43C8-8D8E-6A16F45DDE7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6B1F520-D80C-43C8-8D8E-6A16F45DDE7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7FE61-8BC6-4F25-A180-2781A46A2EB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B1F520-D80C-43C8-8D8E-6A16F45DDE7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6B1F520-D80C-43C8-8D8E-6A16F45DDE77}" type="datetimeFigureOut">
              <a:rPr lang="en-US" smtClean="0"/>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B1F520-D80C-43C8-8D8E-6A16F45DDE77}" type="datetimeFigureOut">
              <a:rPr lang="en-US" smtClean="0"/>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1F520-D80C-43C8-8D8E-6A16F45DDE77}" type="datetimeFigureOut">
              <a:rPr lang="en-US" smtClean="0"/>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B1F520-D80C-43C8-8D8E-6A16F45DDE7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7FE61-8BC6-4F25-A180-2781A46A2E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6B1F520-D80C-43C8-8D8E-6A16F45DDE7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D27FE61-8BC6-4F25-A180-2781A46A2EB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B1F520-D80C-43C8-8D8E-6A16F45DDE77}" type="datetimeFigureOut">
              <a:rPr lang="en-US" smtClean="0"/>
              <a:t>5/17/2018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D27FE61-8BC6-4F25-A180-2781A46A2EB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chart" Target="../charts/chart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chart" Target="../charts/chart32.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Graduate Tutor(GT) Outcomes</a:t>
            </a:r>
            <a:br>
              <a:rPr lang="en-US" sz="4800" dirty="0" smtClean="0"/>
            </a:br>
            <a:endParaRPr lang="en-US" sz="48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48209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1264920"/>
          </a:xfrm>
        </p:spPr>
        <p:txBody>
          <a:bodyPr>
            <a:normAutofit lnSpcReduction="10000"/>
          </a:bodyPr>
          <a:lstStyle/>
          <a:p>
            <a:pPr marL="0" indent="0">
              <a:buNone/>
            </a:pPr>
            <a:r>
              <a:rPr lang="en-US" dirty="0" smtClean="0"/>
              <a:t>Overall success and retention rates for courses with Embedded Classroom Tutor based on the number of outside contacts students had with the CT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413406515"/>
              </p:ext>
            </p:extLst>
          </p:nvPr>
        </p:nvGraphicFramePr>
        <p:xfrm>
          <a:off x="1371600" y="3124200"/>
          <a:ext cx="6183630" cy="34709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0364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1264920"/>
          </a:xfrm>
        </p:spPr>
        <p:txBody>
          <a:bodyPr>
            <a:normAutofit lnSpcReduction="10000"/>
          </a:bodyPr>
          <a:lstStyle/>
          <a:p>
            <a:pPr marL="0" indent="0">
              <a:buNone/>
            </a:pPr>
            <a:r>
              <a:rPr lang="en-US" dirty="0" smtClean="0"/>
              <a:t>Course GPA for courses with Embedded Classroom Tutor based on the number of outside contacts students had with the CT</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772029479"/>
              </p:ext>
            </p:extLst>
          </p:nvPr>
        </p:nvGraphicFramePr>
        <p:xfrm>
          <a:off x="1371600" y="2362200"/>
          <a:ext cx="6336030" cy="31661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2903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a:t>Classroom Tutoring (CT)</a:t>
            </a:r>
          </a:p>
        </p:txBody>
      </p:sp>
      <p:graphicFrame>
        <p:nvGraphicFramePr>
          <p:cNvPr id="5" name="Table 4"/>
          <p:cNvGraphicFramePr>
            <a:graphicFrameLocks noGrp="1"/>
          </p:cNvGraphicFramePr>
          <p:nvPr>
            <p:extLst>
              <p:ext uri="{D42A27DB-BD31-4B8C-83A1-F6EECF244321}">
                <p14:modId xmlns:p14="http://schemas.microsoft.com/office/powerpoint/2010/main" val="3506461356"/>
              </p:ext>
            </p:extLst>
          </p:nvPr>
        </p:nvGraphicFramePr>
        <p:xfrm>
          <a:off x="533400" y="1981200"/>
          <a:ext cx="8077200" cy="4701540"/>
        </p:xfrm>
        <a:graphic>
          <a:graphicData uri="http://schemas.openxmlformats.org/drawingml/2006/table">
            <a:tbl>
              <a:tblPr/>
              <a:tblGrid>
                <a:gridCol w="914400"/>
                <a:gridCol w="1295400"/>
                <a:gridCol w="914400"/>
                <a:gridCol w="1295400"/>
                <a:gridCol w="1524000"/>
                <a:gridCol w="762000"/>
                <a:gridCol w="1371600"/>
              </a:tblGrid>
              <a:tr h="182880">
                <a:tc>
                  <a:txBody>
                    <a:bodyPr/>
                    <a:lstStyle/>
                    <a:p>
                      <a:pPr algn="l" fontAlgn="b"/>
                      <a:r>
                        <a:rPr kumimoji="0" lang="en-US" sz="1800" b="1" i="0" u="none" strike="noStrike" kern="1200" dirty="0">
                          <a:solidFill>
                            <a:srgbClr val="FFFFFF"/>
                          </a:solidFill>
                          <a:effectLst/>
                          <a:latin typeface="Calibri"/>
                          <a:ea typeface="+mn-ea"/>
                          <a:cs typeface="+mn-cs"/>
                        </a:rPr>
                        <a:t>Ethnicity</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kumimoji="0" lang="en-US" sz="1800" b="1" i="0" u="none" strike="noStrike" kern="1200" dirty="0">
                          <a:solidFill>
                            <a:srgbClr val="FFFFFF"/>
                          </a:solidFill>
                          <a:effectLst/>
                          <a:latin typeface="Calibri"/>
                          <a:ea typeface="+mn-ea"/>
                          <a:cs typeface="+mn-cs"/>
                        </a:rPr>
                        <a:t>CT Use</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kumimoji="0" lang="en-US" sz="1800" b="1" i="0" u="none" strike="noStrike" kern="1200" dirty="0">
                          <a:solidFill>
                            <a:srgbClr val="FFFFFF"/>
                          </a:solidFill>
                          <a:effectLst/>
                          <a:latin typeface="Calibri"/>
                          <a:ea typeface="+mn-ea"/>
                          <a:cs typeface="+mn-cs"/>
                        </a:rPr>
                        <a:t>Enroll</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kumimoji="0" lang="en-US" sz="1800" b="1" i="0" u="none" strike="noStrike" kern="1200" dirty="0">
                          <a:solidFill>
                            <a:srgbClr val="FFFFFF"/>
                          </a:solidFill>
                          <a:effectLst/>
                          <a:latin typeface="Calibri"/>
                          <a:ea typeface="+mn-ea"/>
                          <a:cs typeface="+mn-cs"/>
                        </a:rPr>
                        <a:t>Success Rate</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kumimoji="0" lang="en-US" sz="1800" b="1" i="0" u="none" strike="noStrike" kern="1200" dirty="0">
                          <a:solidFill>
                            <a:srgbClr val="FFFFFF"/>
                          </a:solidFill>
                          <a:effectLst/>
                          <a:latin typeface="Calibri"/>
                          <a:ea typeface="+mn-ea"/>
                          <a:cs typeface="+mn-cs"/>
                        </a:rPr>
                        <a:t>Retention Rate</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kumimoji="0" lang="en-US" sz="1800" b="1" i="0" u="none" strike="noStrike" kern="1200" dirty="0">
                          <a:solidFill>
                            <a:srgbClr val="FFFFFF"/>
                          </a:solidFill>
                          <a:effectLst/>
                          <a:latin typeface="Calibri"/>
                          <a:ea typeface="+mn-ea"/>
                          <a:cs typeface="+mn-cs"/>
                        </a:rPr>
                        <a:t>GPA</a:t>
                      </a:r>
                    </a:p>
                  </a:txBody>
                  <a:tcPr marL="7620" marR="7620" marT="7620" marB="0" anchor="b">
                    <a:lnL>
                      <a:noFill/>
                    </a:lnL>
                    <a:lnR>
                      <a:noFill/>
                    </a:lnR>
                    <a:lnT>
                      <a:noFill/>
                    </a:lnT>
                    <a:lnB>
                      <a:noFill/>
                    </a:lnB>
                    <a:solidFill>
                      <a:schemeClr val="accent1">
                        <a:lumMod val="60000"/>
                        <a:lumOff val="40000"/>
                      </a:schemeClr>
                    </a:solidFill>
                  </a:tcPr>
                </a:tc>
                <a:tc>
                  <a:txBody>
                    <a:bodyPr/>
                    <a:lstStyle/>
                    <a:p>
                      <a:pPr algn="l" fontAlgn="b"/>
                      <a:r>
                        <a:rPr lang="en-US" sz="1800" b="1" i="0" u="none" strike="noStrike" dirty="0" smtClean="0">
                          <a:solidFill>
                            <a:srgbClr val="FFFFFF"/>
                          </a:solidFill>
                          <a:effectLst/>
                          <a:latin typeface="Calibri"/>
                        </a:rPr>
                        <a:t>Avg. CT Visits</a:t>
                      </a:r>
                      <a:endParaRPr lang="en-US" sz="1800" b="1" i="0" u="none" strike="noStrike" dirty="0">
                        <a:solidFill>
                          <a:srgbClr val="FFFFFF"/>
                        </a:solidFill>
                        <a:effectLst/>
                        <a:latin typeface="Calibri"/>
                      </a:endParaRPr>
                    </a:p>
                  </a:txBody>
                  <a:tcPr marL="7620" marR="7620" marT="7620" marB="0" anchor="b">
                    <a:lnL>
                      <a:noFill/>
                    </a:lnL>
                    <a:lnR>
                      <a:noFill/>
                    </a:lnR>
                    <a:lnT>
                      <a:noFill/>
                    </a:lnT>
                    <a:lnB>
                      <a:noFill/>
                    </a:lnB>
                    <a:solidFill>
                      <a:schemeClr val="accent1">
                        <a:lumMod val="60000"/>
                        <a:lumOff val="40000"/>
                      </a:schemeClr>
                    </a:solidFill>
                  </a:tcPr>
                </a:tc>
              </a:tr>
              <a:tr h="182880">
                <a:tc rowSpan="2">
                  <a:txBody>
                    <a:bodyPr/>
                    <a:lstStyle/>
                    <a:p>
                      <a:pPr algn="l" fontAlgn="ctr"/>
                      <a:r>
                        <a:rPr lang="en-US" sz="1400" b="0" i="0" u="none" strike="noStrike" dirty="0" smtClean="0">
                          <a:solidFill>
                            <a:srgbClr val="000000"/>
                          </a:solidFill>
                          <a:effectLst/>
                          <a:latin typeface="Calibri"/>
                        </a:rPr>
                        <a:t>Overall</a:t>
                      </a:r>
                      <a:endParaRPr lang="en-US" sz="1400" b="0" i="0" u="none" strike="noStrike" dirty="0">
                        <a:solidFill>
                          <a:srgbClr val="000000"/>
                        </a:solidFill>
                        <a:effectLst/>
                        <a:latin typeface="Calibri"/>
                      </a:endParaRPr>
                    </a:p>
                  </a:txBody>
                  <a:tcPr marL="7620" marR="7620" marT="7620" marB="0" anchor="ctr">
                    <a:lnL>
                      <a:noFill/>
                    </a:lnL>
                    <a:lnR>
                      <a:noFill/>
                    </a:lnR>
                    <a:lnT>
                      <a:noFill/>
                    </a:lnT>
                    <a:lnB>
                      <a:noFill/>
                    </a:lnB>
                  </a:tcPr>
                </a:tc>
                <a:tc>
                  <a:txBody>
                    <a:bodyPr/>
                    <a:lstStyle/>
                    <a:p>
                      <a:pPr algn="l" fontAlgn="b"/>
                      <a:r>
                        <a:rPr lang="en-US" sz="1400" b="0" i="0" u="none" strike="noStrike" dirty="0">
                          <a:solidFill>
                            <a:srgbClr val="000000"/>
                          </a:solidFill>
                          <a:effectLst/>
                          <a:latin typeface="Calibri"/>
                        </a:rPr>
                        <a:t>Used CT</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1,025</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77%</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92%</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2.69</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6.3</a:t>
                      </a:r>
                    </a:p>
                  </a:txBody>
                  <a:tcPr marL="7620" marR="7620" marT="7620" marB="0" anchor="b">
                    <a:lnL>
                      <a:noFill/>
                    </a:lnL>
                    <a:lnR>
                      <a:noFill/>
                    </a:lnR>
                    <a:lnT>
                      <a:noFill/>
                    </a:lnT>
                    <a:lnB>
                      <a:noFill/>
                    </a:lnB>
                  </a:tcPr>
                </a:tc>
              </a:tr>
              <a:tr h="182880">
                <a:tc vMerge="1">
                  <a:txBody>
                    <a:bodyPr/>
                    <a:lstStyle/>
                    <a:p>
                      <a:pPr algn="l" fontAlgn="ctr"/>
                      <a:endParaRPr lang="en-US" sz="1100" b="0" i="0" u="none" strike="noStrike" dirty="0">
                        <a:solidFill>
                          <a:srgbClr val="000000"/>
                        </a:solidFill>
                        <a:effectLst/>
                        <a:latin typeface="Calibri"/>
                      </a:endParaRPr>
                    </a:p>
                  </a:txBody>
                  <a:tcPr marL="7620" marR="7620" marT="7620" marB="0" anchor="ctr">
                    <a:lnL>
                      <a:noFill/>
                    </a:lnL>
                    <a:lnR>
                      <a:noFill/>
                    </a:lnR>
                    <a:lnT>
                      <a:noFill/>
                    </a:lnT>
                    <a:lnB>
                      <a:noFill/>
                    </a:lnB>
                  </a:tcPr>
                </a:tc>
                <a:tc>
                  <a:txBody>
                    <a:bodyPr/>
                    <a:lstStyle/>
                    <a:p>
                      <a:pPr algn="l" fontAlgn="b"/>
                      <a:r>
                        <a:rPr lang="en-US" sz="1400" b="0" i="0" u="none" strike="noStrike" dirty="0">
                          <a:solidFill>
                            <a:srgbClr val="000000"/>
                          </a:solidFill>
                          <a:effectLst/>
                          <a:latin typeface="Calibri"/>
                        </a:rPr>
                        <a:t>Did not Use CT</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2,255</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62%</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84%</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2.31</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tcPr>
                </a:tc>
              </a:tr>
              <a:tr h="182880">
                <a:tc rowSpan="2">
                  <a:txBody>
                    <a:bodyPr/>
                    <a:lstStyle/>
                    <a:p>
                      <a:pPr algn="l" fontAlgn="ctr"/>
                      <a:r>
                        <a:rPr lang="en-US" sz="1400" b="0" i="0" u="none" strike="noStrike" dirty="0">
                          <a:solidFill>
                            <a:srgbClr val="000000"/>
                          </a:solidFill>
                          <a:effectLst/>
                          <a:latin typeface="Calibri"/>
                        </a:rPr>
                        <a:t>African American</a:t>
                      </a:r>
                    </a:p>
                  </a:txBody>
                  <a:tcPr marL="7620" marR="7620" marT="7620" marB="0" anchor="ctr">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Used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100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62%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83%</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2.27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6.1</a:t>
                      </a:r>
                    </a:p>
                  </a:txBody>
                  <a:tcPr marL="7620" marR="7620" marT="7620" marB="0" anchor="b">
                    <a:lnL>
                      <a:noFill/>
                    </a:lnL>
                    <a:lnR>
                      <a:noFill/>
                    </a:lnR>
                    <a:lnT>
                      <a:noFill/>
                    </a:lnT>
                    <a:lnB>
                      <a:noFill/>
                    </a:lnB>
                    <a:solidFill>
                      <a:schemeClr val="bg1">
                        <a:lumMod val="85000"/>
                      </a:schemeClr>
                    </a:solidFill>
                  </a:tcPr>
                </a:tc>
              </a:tr>
              <a:tr h="182880">
                <a:tc vMerge="1">
                  <a:txBody>
                    <a:bodyPr/>
                    <a:lstStyle/>
                    <a:p>
                      <a:endParaRPr lang="en-US"/>
                    </a:p>
                  </a:txBody>
                  <a:tcPr/>
                </a:tc>
                <a:tc>
                  <a:txBody>
                    <a:bodyPr/>
                    <a:lstStyle/>
                    <a:p>
                      <a:pPr algn="l" fontAlgn="b"/>
                      <a:r>
                        <a:rPr lang="en-US" sz="1400" b="0" i="0" u="none" strike="noStrike" dirty="0">
                          <a:solidFill>
                            <a:srgbClr val="000000"/>
                          </a:solidFill>
                          <a:effectLst/>
                          <a:latin typeface="Calibri"/>
                        </a:rPr>
                        <a:t>Did not Use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170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52%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84%</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1.74</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solidFill>
                      <a:schemeClr val="bg1">
                        <a:lumMod val="85000"/>
                      </a:schemeClr>
                    </a:solidFill>
                  </a:tcPr>
                </a:tc>
              </a:tr>
              <a:tr h="182880">
                <a:tc rowSpan="2">
                  <a:txBody>
                    <a:bodyPr/>
                    <a:lstStyle/>
                    <a:p>
                      <a:pPr algn="l" fontAlgn="ctr"/>
                      <a:r>
                        <a:rPr lang="en-US" sz="1400" b="0" i="0" u="none" strike="noStrike" dirty="0">
                          <a:solidFill>
                            <a:srgbClr val="000000"/>
                          </a:solidFill>
                          <a:effectLst/>
                          <a:latin typeface="Calibri"/>
                        </a:rPr>
                        <a:t>American Indian</a:t>
                      </a:r>
                    </a:p>
                  </a:txBody>
                  <a:tcPr marL="7620" marR="7620" marT="7620" marB="0" anchor="ctr">
                    <a:lnL>
                      <a:noFill/>
                    </a:lnL>
                    <a:lnR>
                      <a:noFill/>
                    </a:lnR>
                    <a:lnT>
                      <a:noFill/>
                    </a:lnT>
                    <a:lnB>
                      <a:noFill/>
                    </a:lnB>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4</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100%</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100%</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3.46</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18.5</a:t>
                      </a:r>
                    </a:p>
                  </a:txBody>
                  <a:tcPr marL="7620" marR="7620" marT="7620" marB="0" anchor="b">
                    <a:lnL>
                      <a:noFill/>
                    </a:lnL>
                    <a:lnR>
                      <a:noFill/>
                    </a:lnR>
                    <a:lnT>
                      <a:noFill/>
                    </a:lnT>
                    <a:lnB>
                      <a:noFill/>
                    </a:lnB>
                  </a:tcPr>
                </a:tc>
              </a:tr>
              <a:tr h="182880">
                <a:tc vMerge="1">
                  <a:txBody>
                    <a:bodyPr/>
                    <a:lstStyle/>
                    <a:p>
                      <a:endParaRPr lang="en-US"/>
                    </a:p>
                  </a:txBody>
                  <a:tcPr/>
                </a:tc>
                <a:tc>
                  <a:txBody>
                    <a:bodyPr/>
                    <a:lstStyle/>
                    <a:p>
                      <a:pPr algn="l" fontAlgn="b"/>
                      <a:r>
                        <a:rPr lang="en-US" sz="1400" b="0" i="0" u="none" strike="noStrike">
                          <a:solidFill>
                            <a:srgbClr val="000000"/>
                          </a:solidFill>
                          <a:effectLst/>
                          <a:latin typeface="Calibri"/>
                        </a:rPr>
                        <a:t>Did not Use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7</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86%</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86%</a:t>
                      </a:r>
                    </a:p>
                  </a:txBody>
                  <a:tcPr marL="7620" marR="7620" marT="7620" marB="0" anchor="b">
                    <a:lnL>
                      <a:noFill/>
                    </a:lnL>
                    <a:lnR>
                      <a:noFill/>
                    </a:lnR>
                    <a:lnT>
                      <a:noFill/>
                    </a:lnT>
                    <a:lnB>
                      <a:noFill/>
                    </a:lnB>
                  </a:tcPr>
                </a:tc>
                <a:tc>
                  <a:txBody>
                    <a:bodyPr/>
                    <a:lstStyle/>
                    <a:p>
                      <a:pPr algn="l" fontAlgn="b"/>
                      <a:r>
                        <a:rPr lang="en-US" sz="1400" b="0" i="0" u="none" strike="noStrike" dirty="0" smtClean="0">
                          <a:solidFill>
                            <a:srgbClr val="000000"/>
                          </a:solidFill>
                          <a:effectLst/>
                          <a:latin typeface="Calibri"/>
                        </a:rPr>
                        <a:t>3.00</a:t>
                      </a:r>
                      <a:endParaRPr lang="en-US" sz="14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0</a:t>
                      </a:r>
                    </a:p>
                  </a:txBody>
                  <a:tcPr marL="7620" marR="7620" marT="7620" marB="0" anchor="b">
                    <a:lnL>
                      <a:noFill/>
                    </a:lnL>
                    <a:lnR>
                      <a:noFill/>
                    </a:lnR>
                    <a:lnT>
                      <a:noFill/>
                    </a:lnT>
                    <a:lnB>
                      <a:noFill/>
                    </a:lnB>
                  </a:tcPr>
                </a:tc>
              </a:tr>
              <a:tr h="182880">
                <a:tc rowSpan="2">
                  <a:txBody>
                    <a:bodyPr/>
                    <a:lstStyle/>
                    <a:p>
                      <a:pPr algn="l" fontAlgn="ctr"/>
                      <a:r>
                        <a:rPr lang="en-US" sz="1400" b="0" i="0" u="none" strike="noStrike" dirty="0">
                          <a:solidFill>
                            <a:srgbClr val="000000"/>
                          </a:solidFill>
                          <a:effectLst/>
                          <a:latin typeface="Calibri"/>
                        </a:rPr>
                        <a:t>Asian</a:t>
                      </a:r>
                    </a:p>
                  </a:txBody>
                  <a:tcPr marL="7620" marR="7620" marT="7620" marB="0" anchor="ctr">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87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83%</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97%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2.82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4.7</a:t>
                      </a:r>
                    </a:p>
                  </a:txBody>
                  <a:tcPr marL="7620" marR="7620" marT="7620" marB="0" anchor="b">
                    <a:lnL>
                      <a:noFill/>
                    </a:lnL>
                    <a:lnR>
                      <a:noFill/>
                    </a:lnR>
                    <a:lnT>
                      <a:noFill/>
                    </a:lnT>
                    <a:lnB>
                      <a:noFill/>
                    </a:lnB>
                    <a:solidFill>
                      <a:schemeClr val="bg1">
                        <a:lumMod val="85000"/>
                      </a:schemeClr>
                    </a:solidFill>
                  </a:tcPr>
                </a:tc>
              </a:tr>
              <a:tr h="182880">
                <a:tc vMerge="1">
                  <a:txBody>
                    <a:bodyPr/>
                    <a:lstStyle/>
                    <a:p>
                      <a:endParaRPr lang="en-US"/>
                    </a:p>
                  </a:txBody>
                  <a:tcPr/>
                </a:tc>
                <a:tc>
                  <a:txBody>
                    <a:bodyPr/>
                    <a:lstStyle/>
                    <a:p>
                      <a:pPr algn="l" fontAlgn="b"/>
                      <a:r>
                        <a:rPr lang="en-US" sz="1400" b="0" i="0" u="none" strike="noStrike" dirty="0">
                          <a:solidFill>
                            <a:srgbClr val="000000"/>
                          </a:solidFill>
                          <a:effectLst/>
                          <a:latin typeface="Calibri"/>
                        </a:rPr>
                        <a:t>Did not Use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220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76%</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90%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2.82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solidFill>
                      <a:schemeClr val="bg1">
                        <a:lumMod val="85000"/>
                      </a:schemeClr>
                    </a:solidFill>
                  </a:tcPr>
                </a:tc>
              </a:tr>
              <a:tr h="182880">
                <a:tc rowSpan="2">
                  <a:txBody>
                    <a:bodyPr/>
                    <a:lstStyle/>
                    <a:p>
                      <a:pPr algn="l" fontAlgn="ctr"/>
                      <a:r>
                        <a:rPr lang="en-US" sz="1400" b="0" i="0" u="none" strike="noStrike" dirty="0">
                          <a:solidFill>
                            <a:srgbClr val="000000"/>
                          </a:solidFill>
                          <a:effectLst/>
                          <a:latin typeface="Calibri"/>
                        </a:rPr>
                        <a:t>Filipino</a:t>
                      </a:r>
                    </a:p>
                  </a:txBody>
                  <a:tcPr marL="7620" marR="7620" marT="7620" marB="0" anchor="ctr">
                    <a:lnL>
                      <a:noFill/>
                    </a:lnL>
                    <a:lnR>
                      <a:noFill/>
                    </a:lnR>
                    <a:lnT>
                      <a:noFill/>
                    </a:lnT>
                    <a:lnB>
                      <a:noFill/>
                    </a:lnB>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31</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84%</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94%</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2.91</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6.5</a:t>
                      </a:r>
                    </a:p>
                  </a:txBody>
                  <a:tcPr marL="7620" marR="7620" marT="7620" marB="0" anchor="b">
                    <a:lnL>
                      <a:noFill/>
                    </a:lnL>
                    <a:lnR>
                      <a:noFill/>
                    </a:lnR>
                    <a:lnT>
                      <a:noFill/>
                    </a:lnT>
                    <a:lnB>
                      <a:noFill/>
                    </a:lnB>
                  </a:tcPr>
                </a:tc>
              </a:tr>
              <a:tr h="182880">
                <a:tc vMerge="1">
                  <a:txBody>
                    <a:bodyPr/>
                    <a:lstStyle/>
                    <a:p>
                      <a:endParaRPr lang="en-US"/>
                    </a:p>
                  </a:txBody>
                  <a:tcPr/>
                </a:tc>
                <a:tc>
                  <a:txBody>
                    <a:bodyPr/>
                    <a:lstStyle/>
                    <a:p>
                      <a:pPr algn="l" fontAlgn="b"/>
                      <a:r>
                        <a:rPr lang="en-US" sz="1400" b="0" i="0" u="none" strike="noStrike">
                          <a:solidFill>
                            <a:srgbClr val="000000"/>
                          </a:solidFill>
                          <a:effectLst/>
                          <a:latin typeface="Calibri"/>
                        </a:rPr>
                        <a:t>Did not Use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100</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58%</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78%</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2.26</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0</a:t>
                      </a:r>
                    </a:p>
                  </a:txBody>
                  <a:tcPr marL="7620" marR="7620" marT="7620" marB="0" anchor="b">
                    <a:lnL>
                      <a:noFill/>
                    </a:lnL>
                    <a:lnR>
                      <a:noFill/>
                    </a:lnR>
                    <a:lnT>
                      <a:noFill/>
                    </a:lnT>
                    <a:lnB>
                      <a:noFill/>
                    </a:lnB>
                  </a:tcPr>
                </a:tc>
              </a:tr>
              <a:tr h="182880">
                <a:tc rowSpan="2">
                  <a:txBody>
                    <a:bodyPr/>
                    <a:lstStyle/>
                    <a:p>
                      <a:pPr algn="l" fontAlgn="ctr"/>
                      <a:r>
                        <a:rPr lang="en-US" sz="1400" b="0" i="0" u="none" strike="noStrike" dirty="0" err="1" smtClean="0">
                          <a:solidFill>
                            <a:srgbClr val="000000"/>
                          </a:solidFill>
                          <a:effectLst/>
                          <a:latin typeface="Calibri"/>
                        </a:rPr>
                        <a:t>Latinx</a:t>
                      </a:r>
                      <a:endParaRPr lang="en-US" sz="1400" b="0" i="0" u="none" strike="noStrike" dirty="0">
                        <a:solidFill>
                          <a:srgbClr val="000000"/>
                        </a:solidFill>
                        <a:effectLst/>
                        <a:latin typeface="Calibri"/>
                      </a:endParaRPr>
                    </a:p>
                  </a:txBody>
                  <a:tcPr marL="7620" marR="7620" marT="7620" marB="0" anchor="ctr">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Used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418</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72%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89%</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2.53</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6.7</a:t>
                      </a:r>
                    </a:p>
                  </a:txBody>
                  <a:tcPr marL="7620" marR="7620" marT="7620" marB="0" anchor="b">
                    <a:lnL>
                      <a:noFill/>
                    </a:lnL>
                    <a:lnR>
                      <a:noFill/>
                    </a:lnR>
                    <a:lnT>
                      <a:noFill/>
                    </a:lnT>
                    <a:lnB>
                      <a:noFill/>
                    </a:lnB>
                    <a:solidFill>
                      <a:schemeClr val="bg1">
                        <a:lumMod val="85000"/>
                      </a:schemeClr>
                    </a:solidFill>
                  </a:tcPr>
                </a:tc>
              </a:tr>
              <a:tr h="182880">
                <a:tc vMerge="1">
                  <a:txBody>
                    <a:bodyPr/>
                    <a:lstStyle/>
                    <a:p>
                      <a:endParaRPr lang="en-US"/>
                    </a:p>
                  </a:txBody>
                  <a:tcPr/>
                </a:tc>
                <a:tc>
                  <a:txBody>
                    <a:bodyPr/>
                    <a:lstStyle/>
                    <a:p>
                      <a:pPr algn="l" fontAlgn="b"/>
                      <a:r>
                        <a:rPr lang="en-US" sz="1400" b="0" i="0" u="none" strike="noStrike">
                          <a:solidFill>
                            <a:srgbClr val="000000"/>
                          </a:solidFill>
                          <a:effectLst/>
                          <a:latin typeface="Calibri"/>
                        </a:rPr>
                        <a:t>Did not Use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898</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56%</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2.06</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solidFill>
                      <a:schemeClr val="bg1">
                        <a:lumMod val="85000"/>
                      </a:schemeClr>
                    </a:solidFill>
                  </a:tcPr>
                </a:tc>
              </a:tr>
              <a:tr h="182880">
                <a:tc rowSpan="2">
                  <a:txBody>
                    <a:bodyPr/>
                    <a:lstStyle/>
                    <a:p>
                      <a:pPr algn="l" fontAlgn="ctr"/>
                      <a:r>
                        <a:rPr lang="en-US" sz="1400" b="0" i="0" u="none" strike="noStrike" dirty="0">
                          <a:solidFill>
                            <a:srgbClr val="000000"/>
                          </a:solidFill>
                          <a:effectLst/>
                          <a:latin typeface="Calibri"/>
                        </a:rPr>
                        <a:t>Other</a:t>
                      </a:r>
                    </a:p>
                  </a:txBody>
                  <a:tcPr marL="7620" marR="7620" marT="7620" marB="0" anchor="ctr">
                    <a:lnL>
                      <a:noFill/>
                    </a:lnL>
                    <a:lnR>
                      <a:noFill/>
                    </a:lnR>
                    <a:lnT>
                      <a:noFill/>
                    </a:lnT>
                    <a:lnB>
                      <a:noFill/>
                    </a:lnB>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42</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64%</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93%</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2.36</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7.1</a:t>
                      </a:r>
                    </a:p>
                  </a:txBody>
                  <a:tcPr marL="7620" marR="7620" marT="7620" marB="0" anchor="b">
                    <a:lnL>
                      <a:noFill/>
                    </a:lnL>
                    <a:lnR>
                      <a:noFill/>
                    </a:lnR>
                    <a:lnT>
                      <a:noFill/>
                    </a:lnT>
                    <a:lnB>
                      <a:noFill/>
                    </a:lnB>
                  </a:tcPr>
                </a:tc>
              </a:tr>
              <a:tr h="182880">
                <a:tc vMerge="1">
                  <a:txBody>
                    <a:bodyPr/>
                    <a:lstStyle/>
                    <a:p>
                      <a:endParaRPr lang="en-US"/>
                    </a:p>
                  </a:txBody>
                  <a:tcPr/>
                </a:tc>
                <a:tc>
                  <a:txBody>
                    <a:bodyPr/>
                    <a:lstStyle/>
                    <a:p>
                      <a:pPr algn="l" fontAlgn="b"/>
                      <a:r>
                        <a:rPr lang="en-US" sz="1400" b="0" i="0" u="none" strike="noStrike">
                          <a:solidFill>
                            <a:srgbClr val="000000"/>
                          </a:solidFill>
                          <a:effectLst/>
                          <a:latin typeface="Calibri"/>
                        </a:rPr>
                        <a:t>Did not Use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135</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60%</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86%</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2.21</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tcPr>
                </a:tc>
              </a:tr>
              <a:tr h="182880">
                <a:tc rowSpan="2">
                  <a:txBody>
                    <a:bodyPr/>
                    <a:lstStyle/>
                    <a:p>
                      <a:pPr algn="l" fontAlgn="ctr"/>
                      <a:r>
                        <a:rPr lang="en-US" sz="1400" b="0" i="0" u="none" strike="noStrike" dirty="0">
                          <a:solidFill>
                            <a:srgbClr val="000000"/>
                          </a:solidFill>
                          <a:effectLst/>
                          <a:latin typeface="Calibri"/>
                        </a:rPr>
                        <a:t>Pacific Islander</a:t>
                      </a:r>
                    </a:p>
                  </a:txBody>
                  <a:tcPr marL="7620" marR="7620" marT="7620" marB="0" anchor="ctr">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71%</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100%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2.35</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2.4</a:t>
                      </a:r>
                    </a:p>
                  </a:txBody>
                  <a:tcPr marL="7620" marR="7620" marT="7620" marB="0" anchor="b">
                    <a:lnL>
                      <a:noFill/>
                    </a:lnL>
                    <a:lnR>
                      <a:noFill/>
                    </a:lnR>
                    <a:lnT>
                      <a:noFill/>
                    </a:lnT>
                    <a:lnB>
                      <a:noFill/>
                    </a:lnB>
                    <a:solidFill>
                      <a:schemeClr val="bg1">
                        <a:lumMod val="85000"/>
                      </a:schemeClr>
                    </a:solidFill>
                  </a:tcPr>
                </a:tc>
              </a:tr>
              <a:tr h="182880">
                <a:tc vMerge="1">
                  <a:txBody>
                    <a:bodyPr/>
                    <a:lstStyle/>
                    <a:p>
                      <a:endParaRPr lang="en-US"/>
                    </a:p>
                  </a:txBody>
                  <a:tcPr/>
                </a:tc>
                <a:tc>
                  <a:txBody>
                    <a:bodyPr/>
                    <a:lstStyle/>
                    <a:p>
                      <a:pPr algn="l" fontAlgn="b"/>
                      <a:r>
                        <a:rPr lang="en-US" sz="1400" b="0" i="0" u="none" strike="noStrike" dirty="0">
                          <a:solidFill>
                            <a:srgbClr val="000000"/>
                          </a:solidFill>
                          <a:effectLst/>
                          <a:latin typeface="Calibri"/>
                        </a:rPr>
                        <a:t>Did not Use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11</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45%</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82%</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smtClean="0">
                          <a:solidFill>
                            <a:srgbClr val="000000"/>
                          </a:solidFill>
                          <a:effectLst/>
                          <a:latin typeface="Calibri"/>
                        </a:rPr>
                        <a:t>1.70</a:t>
                      </a:r>
                      <a:endParaRPr lang="en-US" sz="1400" b="0" i="0" u="none" strike="noStrike" dirty="0">
                        <a:solidFill>
                          <a:srgbClr val="000000"/>
                        </a:solidFill>
                        <a:effectLst/>
                        <a:latin typeface="Calibri"/>
                      </a:endParaRP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solidFill>
                      <a:schemeClr val="bg1">
                        <a:lumMod val="85000"/>
                      </a:schemeClr>
                    </a:solidFill>
                  </a:tcPr>
                </a:tc>
              </a:tr>
              <a:tr h="182880">
                <a:tc rowSpan="2">
                  <a:txBody>
                    <a:bodyPr/>
                    <a:lstStyle/>
                    <a:p>
                      <a:pPr algn="l" fontAlgn="ctr"/>
                      <a:r>
                        <a:rPr lang="en-US" sz="1400" b="0" i="0" u="none" strike="noStrike" dirty="0">
                          <a:solidFill>
                            <a:srgbClr val="000000"/>
                          </a:solidFill>
                          <a:effectLst/>
                          <a:latin typeface="Calibri"/>
                        </a:rPr>
                        <a:t>Unreported</a:t>
                      </a:r>
                    </a:p>
                  </a:txBody>
                  <a:tcPr marL="7620" marR="7620" marT="7620" marB="0" anchor="ctr">
                    <a:lnL>
                      <a:noFill/>
                    </a:lnL>
                    <a:lnR>
                      <a:noFill/>
                    </a:lnR>
                    <a:lnT>
                      <a:noFill/>
                    </a:lnT>
                    <a:lnB>
                      <a:noFill/>
                    </a:lnB>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16</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69%</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88%</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2.35</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5.4</a:t>
                      </a:r>
                    </a:p>
                  </a:txBody>
                  <a:tcPr marL="7620" marR="7620" marT="7620" marB="0" anchor="b">
                    <a:lnL>
                      <a:noFill/>
                    </a:lnL>
                    <a:lnR>
                      <a:noFill/>
                    </a:lnR>
                    <a:lnT>
                      <a:noFill/>
                    </a:lnT>
                    <a:lnB>
                      <a:noFill/>
                    </a:lnB>
                  </a:tcPr>
                </a:tc>
              </a:tr>
              <a:tr h="182880">
                <a:tc vMerge="1">
                  <a:txBody>
                    <a:bodyPr/>
                    <a:lstStyle/>
                    <a:p>
                      <a:endParaRPr lang="en-US"/>
                    </a:p>
                  </a:txBody>
                  <a:tcPr/>
                </a:tc>
                <a:tc>
                  <a:txBody>
                    <a:bodyPr/>
                    <a:lstStyle/>
                    <a:p>
                      <a:pPr algn="l" fontAlgn="b"/>
                      <a:r>
                        <a:rPr lang="en-US" sz="1400" b="0" i="0" u="none" strike="noStrike">
                          <a:solidFill>
                            <a:srgbClr val="000000"/>
                          </a:solidFill>
                          <a:effectLst/>
                          <a:latin typeface="Calibri"/>
                        </a:rPr>
                        <a:t>Did not Use CT</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38</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76%</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95%</a:t>
                      </a:r>
                    </a:p>
                  </a:txBody>
                  <a:tcPr marL="7620" marR="7620" marT="7620" marB="0" anchor="b">
                    <a:lnL>
                      <a:noFill/>
                    </a:lnL>
                    <a:lnR>
                      <a:noFill/>
                    </a:lnR>
                    <a:lnT>
                      <a:noFill/>
                    </a:lnT>
                    <a:lnB>
                      <a:noFill/>
                    </a:lnB>
                  </a:tcPr>
                </a:tc>
                <a:tc>
                  <a:txBody>
                    <a:bodyPr/>
                    <a:lstStyle/>
                    <a:p>
                      <a:pPr algn="l" fontAlgn="b"/>
                      <a:r>
                        <a:rPr lang="en-US" sz="1400" b="0" i="0" u="none" strike="noStrike">
                          <a:solidFill>
                            <a:srgbClr val="000000"/>
                          </a:solidFill>
                          <a:effectLst/>
                          <a:latin typeface="Calibri"/>
                        </a:rPr>
                        <a:t>2.73</a:t>
                      </a:r>
                    </a:p>
                  </a:txBody>
                  <a:tcPr marL="7620" marR="7620" marT="762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tcPr>
                </a:tc>
              </a:tr>
              <a:tr h="182880">
                <a:tc rowSpan="2">
                  <a:txBody>
                    <a:bodyPr/>
                    <a:lstStyle/>
                    <a:p>
                      <a:pPr algn="l" fontAlgn="ctr"/>
                      <a:r>
                        <a:rPr lang="en-US" sz="1400" b="0" i="0" u="none" strike="noStrike" dirty="0">
                          <a:solidFill>
                            <a:srgbClr val="000000"/>
                          </a:solidFill>
                          <a:effectLst/>
                          <a:latin typeface="Calibri"/>
                        </a:rPr>
                        <a:t>White</a:t>
                      </a:r>
                    </a:p>
                  </a:txBody>
                  <a:tcPr marL="7620" marR="7620" marT="7620" marB="0" anchor="ctr">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Used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320</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87%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a:solidFill>
                            <a:srgbClr val="000000"/>
                          </a:solidFill>
                          <a:effectLst/>
                          <a:latin typeface="Calibri"/>
                        </a:rPr>
                        <a:t>96%</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smtClean="0">
                          <a:solidFill>
                            <a:srgbClr val="000000"/>
                          </a:solidFill>
                          <a:effectLst/>
                          <a:latin typeface="Calibri"/>
                        </a:rPr>
                        <a:t>3.00</a:t>
                      </a:r>
                      <a:endParaRPr lang="en-US" sz="1400" b="0" i="0" u="none" strike="noStrike" dirty="0">
                        <a:solidFill>
                          <a:srgbClr val="000000"/>
                        </a:solidFill>
                        <a:effectLst/>
                        <a:latin typeface="Calibri"/>
                      </a:endParaRP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6.1</a:t>
                      </a:r>
                    </a:p>
                  </a:txBody>
                  <a:tcPr marL="7620" marR="7620" marT="7620" marB="0" anchor="b">
                    <a:lnL>
                      <a:noFill/>
                    </a:lnL>
                    <a:lnR>
                      <a:noFill/>
                    </a:lnR>
                    <a:lnT>
                      <a:noFill/>
                    </a:lnT>
                    <a:lnB>
                      <a:noFill/>
                    </a:lnB>
                    <a:solidFill>
                      <a:schemeClr val="bg1">
                        <a:lumMod val="85000"/>
                      </a:schemeClr>
                    </a:solidFill>
                  </a:tcPr>
                </a:tc>
              </a:tr>
              <a:tr h="182880">
                <a:tc vMerge="1">
                  <a:txBody>
                    <a:bodyPr/>
                    <a:lstStyle/>
                    <a:p>
                      <a:endParaRPr lang="en-US"/>
                    </a:p>
                  </a:txBody>
                  <a:tcPr/>
                </a:tc>
                <a:tc>
                  <a:txBody>
                    <a:bodyPr/>
                    <a:lstStyle/>
                    <a:p>
                      <a:pPr algn="l" fontAlgn="b"/>
                      <a:r>
                        <a:rPr lang="en-US" sz="1400" b="0" i="0" u="none" strike="noStrike" dirty="0">
                          <a:solidFill>
                            <a:srgbClr val="000000"/>
                          </a:solidFill>
                          <a:effectLst/>
                          <a:latin typeface="Calibri"/>
                        </a:rPr>
                        <a:t>Did not Use CT</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676</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67%</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85%</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2.59</a:t>
                      </a:r>
                    </a:p>
                  </a:txBody>
                  <a:tcPr marL="7620" marR="7620" marT="7620" marB="0" anchor="b">
                    <a:lnL>
                      <a:noFill/>
                    </a:lnL>
                    <a:lnR>
                      <a:noFill/>
                    </a:lnR>
                    <a:lnT>
                      <a:noFill/>
                    </a:lnT>
                    <a:lnB>
                      <a:noFill/>
                    </a:lnB>
                    <a:solidFill>
                      <a:schemeClr val="bg1">
                        <a:lumMod val="85000"/>
                      </a:schemeClr>
                    </a:solidFill>
                  </a:tcPr>
                </a:tc>
                <a:tc>
                  <a:txBody>
                    <a:bodyPr/>
                    <a:lstStyle/>
                    <a:p>
                      <a:pPr algn="l" fontAlgn="b"/>
                      <a:r>
                        <a:rPr lang="en-US" sz="1400" b="0" i="0" u="none" strike="noStrike" dirty="0">
                          <a:solidFill>
                            <a:srgbClr val="000000"/>
                          </a:solidFill>
                          <a:effectLst/>
                          <a:latin typeface="Calibri"/>
                        </a:rPr>
                        <a:t>0</a:t>
                      </a:r>
                    </a:p>
                  </a:txBody>
                  <a:tcPr marL="7620" marR="7620" marT="7620" marB="0" anchor="b">
                    <a:lnL>
                      <a:noFill/>
                    </a:lnL>
                    <a:lnR>
                      <a:noFill/>
                    </a:lnR>
                    <a:lnT>
                      <a:noFill/>
                    </a:lnT>
                    <a:lnB>
                      <a:noFill/>
                    </a:lnB>
                    <a:solidFill>
                      <a:schemeClr val="bg1">
                        <a:lumMod val="85000"/>
                      </a:schemeClr>
                    </a:solidFill>
                  </a:tcPr>
                </a:tc>
              </a:tr>
            </a:tbl>
          </a:graphicData>
        </a:graphic>
      </p:graphicFrame>
      <p:sp>
        <p:nvSpPr>
          <p:cNvPr id="4" name="Content Placeholder 7"/>
          <p:cNvSpPr>
            <a:spLocks noGrp="1"/>
          </p:cNvSpPr>
          <p:nvPr>
            <p:ph idx="1"/>
          </p:nvPr>
        </p:nvSpPr>
        <p:spPr>
          <a:xfrm>
            <a:off x="533400" y="1524000"/>
            <a:ext cx="8229600" cy="502920"/>
          </a:xfrm>
        </p:spPr>
        <p:txBody>
          <a:bodyPr>
            <a:normAutofit fontScale="92500"/>
          </a:bodyPr>
          <a:lstStyle/>
          <a:p>
            <a:pPr marL="0" indent="0">
              <a:buNone/>
            </a:pPr>
            <a:r>
              <a:rPr lang="en-US" dirty="0" smtClean="0"/>
              <a:t>Outcomes for Sections with Embedded Classroom Tutors</a:t>
            </a:r>
            <a:endParaRPr lang="en-US" dirty="0"/>
          </a:p>
        </p:txBody>
      </p:sp>
    </p:spTree>
    <p:extLst>
      <p:ext uri="{BB962C8B-B14F-4D97-AF65-F5344CB8AC3E}">
        <p14:creationId xmlns:p14="http://schemas.microsoft.com/office/powerpoint/2010/main" val="1456862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1264920"/>
          </a:xfrm>
        </p:spPr>
        <p:txBody>
          <a:bodyPr>
            <a:normAutofit fontScale="92500"/>
          </a:bodyPr>
          <a:lstStyle/>
          <a:p>
            <a:pPr marL="0" indent="0">
              <a:buNone/>
            </a:pPr>
            <a:r>
              <a:rPr lang="en-US" dirty="0" smtClean="0"/>
              <a:t>Success Rate </a:t>
            </a:r>
            <a:r>
              <a:rPr lang="en-US" dirty="0"/>
              <a:t>c</a:t>
            </a:r>
            <a:r>
              <a:rPr lang="en-US" dirty="0" smtClean="0"/>
              <a:t>hanges for each Ethnic Group in courses with Embedded Classroom Tutor based on whether students had outside contact with the CT (Used CT – Did not Use CT).</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854523208"/>
              </p:ext>
            </p:extLst>
          </p:nvPr>
        </p:nvGraphicFramePr>
        <p:xfrm>
          <a:off x="457200" y="3124200"/>
          <a:ext cx="7848600" cy="3505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609600" y="6324600"/>
            <a:ext cx="8229600" cy="276999"/>
          </a:xfrm>
          <a:prstGeom prst="rect">
            <a:avLst/>
          </a:prstGeom>
          <a:noFill/>
        </p:spPr>
        <p:txBody>
          <a:bodyPr wrap="square" rtlCol="0">
            <a:spAutoFit/>
          </a:bodyPr>
          <a:lstStyle/>
          <a:p>
            <a:r>
              <a:rPr lang="en-US" sz="1200" dirty="0" smtClean="0"/>
              <a:t>Note: Only includes Ethnic groups with 10 or more students in both Groups (Used the CT, did not use the CT)</a:t>
            </a:r>
            <a:endParaRPr lang="en-US" sz="1200" dirty="0"/>
          </a:p>
        </p:txBody>
      </p:sp>
    </p:spTree>
    <p:extLst>
      <p:ext uri="{BB962C8B-B14F-4D97-AF65-F5344CB8AC3E}">
        <p14:creationId xmlns:p14="http://schemas.microsoft.com/office/powerpoint/2010/main" val="2231257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883920"/>
          </a:xfrm>
        </p:spPr>
        <p:txBody>
          <a:bodyPr>
            <a:normAutofit/>
          </a:bodyPr>
          <a:lstStyle/>
          <a:p>
            <a:pPr marL="0" indent="0">
              <a:buNone/>
            </a:pPr>
            <a:r>
              <a:rPr lang="en-US" dirty="0" smtClean="0"/>
              <a:t>% of students who accessed CT outside of classroom by Ethnicity compared to representation in the CT sections</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2042568907"/>
              </p:ext>
            </p:extLst>
          </p:nvPr>
        </p:nvGraphicFramePr>
        <p:xfrm>
          <a:off x="0" y="3200400"/>
          <a:ext cx="4572000"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a:graphicFrameLocks/>
          </p:cNvGraphicFramePr>
          <p:nvPr>
            <p:extLst>
              <p:ext uri="{D42A27DB-BD31-4B8C-83A1-F6EECF244321}">
                <p14:modId xmlns:p14="http://schemas.microsoft.com/office/powerpoint/2010/main" val="195071206"/>
              </p:ext>
            </p:extLst>
          </p:nvPr>
        </p:nvGraphicFramePr>
        <p:xfrm>
          <a:off x="4572000" y="3177702"/>
          <a:ext cx="45720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838200" y="2895600"/>
            <a:ext cx="2819400" cy="369332"/>
          </a:xfrm>
          <a:prstGeom prst="rect">
            <a:avLst/>
          </a:prstGeom>
          <a:solidFill>
            <a:schemeClr val="accent2">
              <a:lumMod val="40000"/>
              <a:lumOff val="60000"/>
            </a:schemeClr>
          </a:solidFill>
        </p:spPr>
        <p:txBody>
          <a:bodyPr wrap="square" rtlCol="0">
            <a:spAutoFit/>
          </a:bodyPr>
          <a:lstStyle/>
          <a:p>
            <a:r>
              <a:rPr lang="en-US" dirty="0" smtClean="0"/>
              <a:t>Students who accessed CT</a:t>
            </a:r>
            <a:endParaRPr lang="en-US" dirty="0"/>
          </a:p>
        </p:txBody>
      </p:sp>
      <p:sp>
        <p:nvSpPr>
          <p:cNvPr id="11" name="TextBox 10"/>
          <p:cNvSpPr txBox="1"/>
          <p:nvPr/>
        </p:nvSpPr>
        <p:spPr>
          <a:xfrm>
            <a:off x="5334000" y="2895600"/>
            <a:ext cx="3048000" cy="369332"/>
          </a:xfrm>
          <a:prstGeom prst="rect">
            <a:avLst/>
          </a:prstGeom>
          <a:solidFill>
            <a:schemeClr val="accent2">
              <a:lumMod val="40000"/>
              <a:lumOff val="60000"/>
            </a:schemeClr>
          </a:solidFill>
        </p:spPr>
        <p:txBody>
          <a:bodyPr wrap="square" rtlCol="0">
            <a:spAutoFit/>
          </a:bodyPr>
          <a:lstStyle/>
          <a:p>
            <a:r>
              <a:rPr lang="en-US" dirty="0" smtClean="0"/>
              <a:t>All Students in CT Sections</a:t>
            </a:r>
            <a:endParaRPr lang="en-US" dirty="0"/>
          </a:p>
        </p:txBody>
      </p:sp>
    </p:spTree>
    <p:extLst>
      <p:ext uri="{BB962C8B-B14F-4D97-AF65-F5344CB8AC3E}">
        <p14:creationId xmlns:p14="http://schemas.microsoft.com/office/powerpoint/2010/main" val="24929529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1264920"/>
          </a:xfrm>
        </p:spPr>
        <p:txBody>
          <a:bodyPr>
            <a:normAutofit fontScale="92500"/>
          </a:bodyPr>
          <a:lstStyle/>
          <a:p>
            <a:pPr marL="0" indent="0">
              <a:buNone/>
            </a:pPr>
            <a:r>
              <a:rPr lang="en-US" dirty="0" smtClean="0"/>
              <a:t>Success Rate </a:t>
            </a:r>
            <a:r>
              <a:rPr lang="en-US" dirty="0"/>
              <a:t>c</a:t>
            </a:r>
            <a:r>
              <a:rPr lang="en-US" dirty="0" smtClean="0"/>
              <a:t>hanges within each Subject with Embedded Classroom Tutor based on whether students had outside contact with the CT (Used CT – Did not Use CT).</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4287847171"/>
              </p:ext>
            </p:extLst>
          </p:nvPr>
        </p:nvGraphicFramePr>
        <p:xfrm>
          <a:off x="609600" y="3124200"/>
          <a:ext cx="7848600"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8052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5300" dirty="0" smtClean="0"/>
              <a:t>Mesa Tutoring and Computing Centers (MT2C) Outcomes</a:t>
            </a:r>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195274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No different ethnicity pattern was noted between students who visited Mesa Tutoring and Computer Centers (MT2C) and who did not visit MT2C.</a:t>
            </a:r>
            <a:endParaRPr lang="en-US" sz="1600" dirty="0">
              <a:latin typeface="Arial" panose="020B0604020202020204" pitchFamily="34" charset="0"/>
              <a:cs typeface="Arial" panose="020B0604020202020204"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1076381380"/>
              </p:ext>
            </p:extLst>
          </p:nvPr>
        </p:nvGraphicFramePr>
        <p:xfrm>
          <a:off x="1243012" y="1323975"/>
          <a:ext cx="6657975" cy="4210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225447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No different gender pattern was noted between students who visited Mesa Tutoring and Computer Centers (MT2C) and who did not visit MT2C.</a:t>
            </a:r>
            <a:endParaRPr lang="en-US" sz="1600" dirty="0">
              <a:latin typeface="Arial" panose="020B0604020202020204" pitchFamily="34" charset="0"/>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697424253"/>
              </p:ext>
            </p:extLst>
          </p:nvPr>
        </p:nvGraphicFramePr>
        <p:xfrm>
          <a:off x="1295400" y="1371601"/>
          <a:ext cx="6553200" cy="4038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91025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under 18 years of age, who mostly are dual enrolled at high schools and Mesa College visited MT2C less. In other age groups, only small differences in visiting pattern is noted.</a:t>
            </a:r>
            <a:endParaRPr lang="en-US" sz="1600" dirty="0">
              <a:latin typeface="Arial" panose="020B0604020202020204" pitchFamily="34" charset="0"/>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4046445796"/>
              </p:ext>
            </p:extLst>
          </p:nvPr>
        </p:nvGraphicFramePr>
        <p:xfrm>
          <a:off x="504825" y="1323975"/>
          <a:ext cx="8134350" cy="4210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6280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7086600" cy="533400"/>
          </a:xfrm>
        </p:spPr>
        <p:txBody>
          <a:bodyPr/>
          <a:lstStyle/>
          <a:p>
            <a:pPr algn="ctr"/>
            <a:r>
              <a:rPr lang="en-US" sz="3200" dirty="0" smtClean="0"/>
              <a:t>Graduate Tutoring (GT) Outcomes</a:t>
            </a:r>
            <a:endParaRPr lang="en-US" sz="3200"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Across terms, there were larger proportions of Asian students and </a:t>
            </a:r>
            <a:r>
              <a:rPr lang="en-US" sz="1200" dirty="0" err="1" smtClean="0">
                <a:latin typeface="Arial" panose="020B0604020202020204" pitchFamily="34" charset="0"/>
                <a:cs typeface="Arial" panose="020B0604020202020204" pitchFamily="34" charset="0"/>
              </a:rPr>
              <a:t>Latinx</a:t>
            </a:r>
            <a:r>
              <a:rPr lang="en-US" sz="1200" dirty="0" smtClean="0">
                <a:latin typeface="Arial" panose="020B0604020202020204" pitchFamily="34" charset="0"/>
                <a:cs typeface="Arial" panose="020B0604020202020204" pitchFamily="34" charset="0"/>
              </a:rPr>
              <a:t> students represented in GT course sections compared to course sections with no GT, whereas the opposite was true among White students. </a:t>
            </a:r>
            <a:endParaRPr lang="en-US" sz="1200" dirty="0">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823527546"/>
              </p:ext>
            </p:extLst>
          </p:nvPr>
        </p:nvGraphicFramePr>
        <p:xfrm>
          <a:off x="838200" y="1447800"/>
          <a:ext cx="7543800" cy="3886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685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have an educational goal to obtain bachelor’s degree tend to visit MT2C more.</a:t>
            </a:r>
            <a:endParaRPr lang="en-US" sz="1600" dirty="0">
              <a:latin typeface="Arial" panose="020B0604020202020204" pitchFamily="34" charset="0"/>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3183664427"/>
              </p:ext>
            </p:extLst>
          </p:nvPr>
        </p:nvGraphicFramePr>
        <p:xfrm>
          <a:off x="1243012" y="1323975"/>
          <a:ext cx="6657975" cy="4210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26215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Continuing students and first-time students tend to visit MT2C more.</a:t>
            </a:r>
          </a:p>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Current high school students dually enrolled at Mesa visited MT2C</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less.</a:t>
            </a:r>
            <a:endParaRPr lang="en-US" sz="1600" dirty="0">
              <a:latin typeface="Arial" panose="020B0604020202020204" pitchFamily="34" charset="0"/>
              <a:cs typeface="Arial" panose="020B0604020202020204"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265615893"/>
              </p:ext>
            </p:extLst>
          </p:nvPr>
        </p:nvGraphicFramePr>
        <p:xfrm>
          <a:off x="685800" y="1371599"/>
          <a:ext cx="7620000" cy="40386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86507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Demographic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visited MT2C sites to get help on math and science courses, and writing the most in Fall 2017.</a:t>
            </a:r>
            <a:endParaRPr lang="en-US" sz="1600" dirty="0">
              <a:latin typeface="Arial" panose="020B0604020202020204" pitchFamily="34" charset="0"/>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2186339282"/>
              </p:ext>
            </p:extLst>
          </p:nvPr>
        </p:nvGraphicFramePr>
        <p:xfrm>
          <a:off x="685800" y="1371599"/>
          <a:ext cx="7696200" cy="41148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0735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better retention and success rate, and higher GPA.</a:t>
            </a:r>
            <a:endParaRPr lang="en-US" sz="1600" dirty="0">
              <a:latin typeface="Arial" panose="020B0604020202020204" pitchFamily="34" charset="0"/>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361946549"/>
              </p:ext>
            </p:extLst>
          </p:nvPr>
        </p:nvGraphicFramePr>
        <p:xfrm>
          <a:off x="533400" y="1524000"/>
          <a:ext cx="3810000" cy="3581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2610452751"/>
              </p:ext>
            </p:extLst>
          </p:nvPr>
        </p:nvGraphicFramePr>
        <p:xfrm>
          <a:off x="4572000" y="1600200"/>
          <a:ext cx="4087906" cy="3505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7. Overall Retention and Success Rate Comparison</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spTree>
    <p:extLst>
      <p:ext uri="{BB962C8B-B14F-4D97-AF65-F5344CB8AC3E}">
        <p14:creationId xmlns:p14="http://schemas.microsoft.com/office/powerpoint/2010/main" val="34538077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better course outcomes in retention, success and GPA</a:t>
            </a:r>
            <a:endParaRPr lang="en-US" sz="1600" dirty="0">
              <a:latin typeface="Arial" panose="020B0604020202020204" pitchFamily="34" charset="0"/>
              <a:cs typeface="Arial" panose="020B0604020202020204"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922939695"/>
              </p:ext>
            </p:extLst>
          </p:nvPr>
        </p:nvGraphicFramePr>
        <p:xfrm>
          <a:off x="4482" y="1676400"/>
          <a:ext cx="4572000"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a:graphicFrameLocks/>
          </p:cNvGraphicFramePr>
          <p:nvPr>
            <p:extLst>
              <p:ext uri="{D42A27DB-BD31-4B8C-83A1-F6EECF244321}">
                <p14:modId xmlns:p14="http://schemas.microsoft.com/office/powerpoint/2010/main" val="2490399546"/>
              </p:ext>
            </p:extLst>
          </p:nvPr>
        </p:nvGraphicFramePr>
        <p:xfrm>
          <a:off x="4536141" y="1676400"/>
          <a:ext cx="45720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8. Retention and Success Rate Comparison by Gender</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spTree>
    <p:extLst>
      <p:ext uri="{BB962C8B-B14F-4D97-AF65-F5344CB8AC3E}">
        <p14:creationId xmlns:p14="http://schemas.microsoft.com/office/powerpoint/2010/main" val="33903068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retention rate.</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9. Retention Rate Comparison by 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103139097"/>
              </p:ext>
            </p:extLst>
          </p:nvPr>
        </p:nvGraphicFramePr>
        <p:xfrm>
          <a:off x="609600" y="1905000"/>
          <a:ext cx="7972425"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68625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course success rate.</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10.  Success Rate Comparison by 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1198948076"/>
              </p:ext>
            </p:extLst>
          </p:nvPr>
        </p:nvGraphicFramePr>
        <p:xfrm>
          <a:off x="585787" y="1890712"/>
          <a:ext cx="7972425" cy="3519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36159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Mesa GPA.</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11.  Mesa GPA Comparison by 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484146453"/>
              </p:ext>
            </p:extLst>
          </p:nvPr>
        </p:nvGraphicFramePr>
        <p:xfrm>
          <a:off x="585787" y="1890712"/>
          <a:ext cx="7972425" cy="3519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789432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Term GPA.</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617220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12.  Term GPA Comparison by 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2994578125"/>
              </p:ext>
            </p:extLst>
          </p:nvPr>
        </p:nvGraphicFramePr>
        <p:xfrm>
          <a:off x="585787" y="1724799"/>
          <a:ext cx="7972425" cy="36854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18844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Cumulative SDCCD GPA.</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13.  Cumulative SDCCD GPA Comparison by 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380877231"/>
              </p:ext>
            </p:extLst>
          </p:nvPr>
        </p:nvGraphicFramePr>
        <p:xfrm>
          <a:off x="585787" y="1890712"/>
          <a:ext cx="7972425" cy="3519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18844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3200" b="1" dirty="0" smtClean="0"/>
              <a:t>Graduate Tutoring (GT) Outcomes </a:t>
            </a:r>
            <a:br>
              <a:rPr lang="en-US" sz="3200" b="1" dirty="0" smtClean="0"/>
            </a:br>
            <a:r>
              <a:rPr lang="en-US" sz="3200" b="1" dirty="0" smtClean="0"/>
              <a:t>GT Sections Compared to Non-GT Sections</a:t>
            </a:r>
            <a:endParaRPr lang="en-US" sz="3200" b="1" dirty="0"/>
          </a:p>
        </p:txBody>
      </p:sp>
      <p:sp>
        <p:nvSpPr>
          <p:cNvPr id="12" name="TextBox 11"/>
          <p:cNvSpPr txBox="1"/>
          <p:nvPr/>
        </p:nvSpPr>
        <p:spPr>
          <a:xfrm>
            <a:off x="609600" y="1524000"/>
            <a:ext cx="7848600" cy="1107996"/>
          </a:xfrm>
          <a:prstGeom prst="rect">
            <a:avLst/>
          </a:prstGeom>
          <a:noFill/>
        </p:spPr>
        <p:txBody>
          <a:bodyPr wrap="square" rtlCol="0">
            <a:spAutoFit/>
          </a:bodyPr>
          <a:lstStyle/>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Across all terms, </a:t>
            </a:r>
            <a:r>
              <a:rPr lang="en-US" sz="1200" b="1" dirty="0" smtClean="0">
                <a:latin typeface="Arial" panose="020B0604020202020204" pitchFamily="34" charset="0"/>
                <a:cs typeface="Arial" panose="020B0604020202020204" pitchFamily="34" charset="0"/>
              </a:rPr>
              <a:t>retention rates </a:t>
            </a:r>
            <a:r>
              <a:rPr lang="en-US" sz="1200" dirty="0" smtClean="0">
                <a:latin typeface="Arial" panose="020B0604020202020204" pitchFamily="34" charset="0"/>
                <a:cs typeface="Arial" panose="020B0604020202020204" pitchFamily="34" charset="0"/>
              </a:rPr>
              <a:t>tended to be higher for students enrolled in GT sections than for students enrolled in sections without a GT for the same courses. </a:t>
            </a:r>
          </a:p>
          <a:p>
            <a:pPr marL="285750" indent="-2857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Course GPAs </a:t>
            </a:r>
            <a:r>
              <a:rPr lang="en-US" sz="1200" dirty="0" smtClean="0">
                <a:latin typeface="Arial" panose="020B0604020202020204" pitchFamily="34" charset="0"/>
                <a:cs typeface="Arial" panose="020B0604020202020204" pitchFamily="34" charset="0"/>
              </a:rPr>
              <a:t>also tended to be higher for students enrolled in GT sections than those who were not. </a:t>
            </a:r>
          </a:p>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This pattern held true for </a:t>
            </a:r>
            <a:r>
              <a:rPr lang="en-US" sz="1200" dirty="0" err="1" smtClean="0">
                <a:latin typeface="Arial" panose="020B0604020202020204" pitchFamily="34" charset="0"/>
                <a:cs typeface="Arial" panose="020B0604020202020204" pitchFamily="34" charset="0"/>
              </a:rPr>
              <a:t>Latinx</a:t>
            </a:r>
            <a:r>
              <a:rPr lang="en-US" sz="1200" dirty="0" smtClean="0">
                <a:latin typeface="Arial" panose="020B0604020202020204" pitchFamily="34" charset="0"/>
                <a:cs typeface="Arial" panose="020B0604020202020204" pitchFamily="34" charset="0"/>
              </a:rPr>
              <a:t> students*. </a:t>
            </a:r>
          </a:p>
          <a:p>
            <a:endParaRPr lang="en-US" dirty="0"/>
          </a:p>
        </p:txBody>
      </p:sp>
      <p:graphicFrame>
        <p:nvGraphicFramePr>
          <p:cNvPr id="16" name="Content Placeholder 15"/>
          <p:cNvGraphicFramePr>
            <a:graphicFrameLocks noGrp="1"/>
          </p:cNvGraphicFramePr>
          <p:nvPr>
            <p:ph sz="half" idx="1"/>
            <p:extLst>
              <p:ext uri="{D42A27DB-BD31-4B8C-83A1-F6EECF244321}">
                <p14:modId xmlns:p14="http://schemas.microsoft.com/office/powerpoint/2010/main" val="699891240"/>
              </p:ext>
            </p:extLst>
          </p:nvPr>
        </p:nvGraphicFramePr>
        <p:xfrm>
          <a:off x="457200" y="2362200"/>
          <a:ext cx="4038600" cy="3840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Content Placeholder 17"/>
          <p:cNvGraphicFramePr>
            <a:graphicFrameLocks noGrp="1"/>
          </p:cNvGraphicFramePr>
          <p:nvPr>
            <p:ph sz="half" idx="2"/>
            <p:extLst>
              <p:ext uri="{D42A27DB-BD31-4B8C-83A1-F6EECF244321}">
                <p14:modId xmlns:p14="http://schemas.microsoft.com/office/powerpoint/2010/main" val="2098961611"/>
              </p:ext>
            </p:extLst>
          </p:nvPr>
        </p:nvGraphicFramePr>
        <p:xfrm>
          <a:off x="4648200" y="2362200"/>
          <a:ext cx="4038600" cy="3840162"/>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p:cNvSpPr txBox="1"/>
          <p:nvPr/>
        </p:nvSpPr>
        <p:spPr>
          <a:xfrm>
            <a:off x="838200" y="6324600"/>
            <a:ext cx="6858000" cy="707886"/>
          </a:xfrm>
          <a:prstGeom prst="rect">
            <a:avLst/>
          </a:prstGeom>
          <a:noFill/>
        </p:spPr>
        <p:txBody>
          <a:bodyPr wrap="square" rtlCol="0">
            <a:spAutoFit/>
          </a:bodyPr>
          <a:lstStyle/>
          <a:p>
            <a:r>
              <a:rPr lang="en-US" sz="1100" dirty="0" smtClean="0"/>
              <a:t>*Note: This pattern was also found for African American students, but the samples were much smaller and thus, are not reported here. </a:t>
            </a:r>
          </a:p>
          <a:p>
            <a:endParaRPr lang="en-US" dirty="0"/>
          </a:p>
        </p:txBody>
      </p:sp>
    </p:spTree>
    <p:extLst>
      <p:ext uri="{BB962C8B-B14F-4D97-AF65-F5344CB8AC3E}">
        <p14:creationId xmlns:p14="http://schemas.microsoft.com/office/powerpoint/2010/main" val="10213245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higher course outcomes in math.</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14.  Math Course Outcomes Comparison</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2916671104"/>
              </p:ext>
            </p:extLst>
          </p:nvPr>
        </p:nvGraphicFramePr>
        <p:xfrm>
          <a:off x="17929" y="1828800"/>
          <a:ext cx="4572000" cy="3276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1124998098"/>
              </p:ext>
            </p:extLst>
          </p:nvPr>
        </p:nvGraphicFramePr>
        <p:xfrm>
          <a:off x="4607859" y="1828800"/>
          <a:ext cx="4383741" cy="327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82102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The more students visited MT2C, the better course outcomes in retention and success rate is noted. GPA in general is aligned with the pattern with a slight variance.</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63880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15.  Math Course Outcomes Comparison by the Number of Visit</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2608750856"/>
              </p:ext>
            </p:extLst>
          </p:nvPr>
        </p:nvGraphicFramePr>
        <p:xfrm>
          <a:off x="22412" y="1981200"/>
          <a:ext cx="4397188" cy="304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a:graphicFrameLocks/>
          </p:cNvGraphicFramePr>
          <p:nvPr>
            <p:extLst>
              <p:ext uri="{D42A27DB-BD31-4B8C-83A1-F6EECF244321}">
                <p14:modId xmlns:p14="http://schemas.microsoft.com/office/powerpoint/2010/main" val="4032937267"/>
              </p:ext>
            </p:extLst>
          </p:nvPr>
        </p:nvGraphicFramePr>
        <p:xfrm>
          <a:off x="4343400" y="1981200"/>
          <a:ext cx="4800600" cy="304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73126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a:t>
            </a:r>
            <a:r>
              <a:rPr lang="en-US" sz="1600" dirty="0" smtClean="0">
                <a:latin typeface="Arial" panose="020B0604020202020204" pitchFamily="34" charset="0"/>
                <a:cs typeface="Arial" panose="020B0604020202020204" pitchFamily="34" charset="0"/>
              </a:rPr>
              <a:t>higher retention rate in Math courses.</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a:t>
            </a:r>
            <a:r>
              <a:rPr lang="en-US" sz="1200" b="1" dirty="0" smtClean="0">
                <a:latin typeface="Arial" panose="020B0604020202020204" pitchFamily="34" charset="0"/>
                <a:ea typeface="Andale WT SC" panose="020B0502000000000001" pitchFamily="34" charset="-128"/>
                <a:cs typeface="Arial" panose="020B0604020202020204" pitchFamily="34" charset="0"/>
              </a:rPr>
              <a:t>16. Math Course Retention Rate by </a:t>
            </a:r>
            <a:r>
              <a:rPr lang="en-US" sz="1200" b="1" dirty="0" smtClean="0">
                <a:latin typeface="Arial" panose="020B0604020202020204" pitchFamily="34" charset="0"/>
                <a:ea typeface="Andale WT SC" panose="020B0502000000000001" pitchFamily="34" charset="-128"/>
                <a:cs typeface="Arial" panose="020B0604020202020204" pitchFamily="34" charset="0"/>
              </a:rPr>
              <a:t>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172072429"/>
              </p:ext>
            </p:extLst>
          </p:nvPr>
        </p:nvGraphicFramePr>
        <p:xfrm>
          <a:off x="568978" y="1920594"/>
          <a:ext cx="8006043" cy="34134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163392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MT2C have consistently higher </a:t>
            </a:r>
            <a:r>
              <a:rPr lang="en-US" sz="1600" dirty="0" smtClean="0">
                <a:latin typeface="Arial" panose="020B0604020202020204" pitchFamily="34" charset="0"/>
                <a:cs typeface="Arial" panose="020B0604020202020204" pitchFamily="34" charset="0"/>
              </a:rPr>
              <a:t>success rate in Math courses.</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a:t>
            </a:r>
            <a:r>
              <a:rPr lang="en-US" sz="1200" b="1" dirty="0" smtClean="0">
                <a:latin typeface="Arial" panose="020B0604020202020204" pitchFamily="34" charset="0"/>
                <a:ea typeface="Andale WT SC" panose="020B0502000000000001" pitchFamily="34" charset="-128"/>
                <a:cs typeface="Arial" panose="020B0604020202020204" pitchFamily="34" charset="0"/>
              </a:rPr>
              <a:t>17. Math Course Success Rate by </a:t>
            </a:r>
            <a:r>
              <a:rPr lang="en-US" sz="1200" b="1" dirty="0" smtClean="0">
                <a:latin typeface="Arial" panose="020B0604020202020204" pitchFamily="34" charset="0"/>
                <a:ea typeface="Andale WT SC" panose="020B0502000000000001" pitchFamily="34" charset="-128"/>
                <a:cs typeface="Arial" panose="020B0604020202020204" pitchFamily="34" charset="0"/>
              </a:rPr>
              <a:t>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2847635186"/>
              </p:ext>
            </p:extLst>
          </p:nvPr>
        </p:nvGraphicFramePr>
        <p:xfrm>
          <a:off x="568978" y="1920594"/>
          <a:ext cx="8006043" cy="34134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9900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a:t>
            </a:r>
            <a:r>
              <a:rPr lang="en-US" sz="1600" dirty="0" smtClean="0">
                <a:latin typeface="Arial" panose="020B0604020202020204" pitchFamily="34" charset="0"/>
                <a:cs typeface="Arial" panose="020B0604020202020204" pitchFamily="34" charset="0"/>
              </a:rPr>
              <a:t>MT2C have generally </a:t>
            </a:r>
            <a:r>
              <a:rPr lang="en-US" sz="1600" dirty="0" smtClean="0">
                <a:latin typeface="Arial" panose="020B0604020202020204" pitchFamily="34" charset="0"/>
                <a:cs typeface="Arial" panose="020B0604020202020204" pitchFamily="34" charset="0"/>
              </a:rPr>
              <a:t>higher </a:t>
            </a:r>
            <a:r>
              <a:rPr lang="en-US" sz="1600" dirty="0" smtClean="0">
                <a:latin typeface="Arial" panose="020B0604020202020204" pitchFamily="34" charset="0"/>
                <a:cs typeface="Arial" panose="020B0604020202020204" pitchFamily="34" charset="0"/>
              </a:rPr>
              <a:t>Mesa GPA except for African American and American Indian students.</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a:t>
            </a:r>
            <a:r>
              <a:rPr lang="en-US" sz="1200" b="1" dirty="0" smtClean="0">
                <a:latin typeface="Arial" panose="020B0604020202020204" pitchFamily="34" charset="0"/>
                <a:ea typeface="Andale WT SC" panose="020B0502000000000001" pitchFamily="34" charset="-128"/>
                <a:cs typeface="Arial" panose="020B0604020202020204" pitchFamily="34" charset="0"/>
              </a:rPr>
              <a:t>18. Math Course Mesa GPA by </a:t>
            </a:r>
            <a:r>
              <a:rPr lang="en-US" sz="1200" b="1" dirty="0" smtClean="0">
                <a:latin typeface="Arial" panose="020B0604020202020204" pitchFamily="34" charset="0"/>
                <a:ea typeface="Andale WT SC" panose="020B0502000000000001" pitchFamily="34" charset="-128"/>
                <a:cs typeface="Arial" panose="020B0604020202020204" pitchFamily="34" charset="0"/>
              </a:rPr>
              <a:t>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421832126"/>
              </p:ext>
            </p:extLst>
          </p:nvPr>
        </p:nvGraphicFramePr>
        <p:xfrm>
          <a:off x="568978" y="1920594"/>
          <a:ext cx="8006043" cy="34896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79369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a:t>
            </a:r>
            <a:r>
              <a:rPr lang="en-US" sz="1600" dirty="0" smtClean="0">
                <a:latin typeface="Arial" panose="020B0604020202020204" pitchFamily="34" charset="0"/>
                <a:cs typeface="Arial" panose="020B0604020202020204" pitchFamily="34" charset="0"/>
              </a:rPr>
              <a:t>MT2C have </a:t>
            </a:r>
            <a:r>
              <a:rPr lang="en-US" sz="1600" dirty="0" smtClean="0">
                <a:latin typeface="Arial" panose="020B0604020202020204" pitchFamily="34" charset="0"/>
                <a:cs typeface="Arial" panose="020B0604020202020204" pitchFamily="34" charset="0"/>
              </a:rPr>
              <a:t>consistently higher </a:t>
            </a:r>
            <a:r>
              <a:rPr lang="en-US" sz="1600" dirty="0" smtClean="0">
                <a:latin typeface="Arial" panose="020B0604020202020204" pitchFamily="34" charset="0"/>
                <a:cs typeface="Arial" panose="020B0604020202020204" pitchFamily="34" charset="0"/>
              </a:rPr>
              <a:t>Term</a:t>
            </a:r>
            <a:r>
              <a:rPr lang="en-US" sz="1600" dirty="0" smtClean="0">
                <a:latin typeface="Arial" panose="020B0604020202020204" pitchFamily="34" charset="0"/>
                <a:cs typeface="Arial" panose="020B0604020202020204" pitchFamily="34" charset="0"/>
              </a:rPr>
              <a:t> GPA.</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a:t>
            </a:r>
            <a:r>
              <a:rPr lang="en-US" sz="1200" b="1" dirty="0" smtClean="0">
                <a:latin typeface="Arial" panose="020B0604020202020204" pitchFamily="34" charset="0"/>
                <a:ea typeface="Andale WT SC" panose="020B0502000000000001" pitchFamily="34" charset="-128"/>
                <a:cs typeface="Arial" panose="020B0604020202020204" pitchFamily="34" charset="0"/>
              </a:rPr>
              <a:t>19. Math Course Term GPA by </a:t>
            </a:r>
            <a:r>
              <a:rPr lang="en-US" sz="1200" b="1" dirty="0" smtClean="0">
                <a:latin typeface="Arial" panose="020B0604020202020204" pitchFamily="34" charset="0"/>
                <a:ea typeface="Andale WT SC" panose="020B0502000000000001" pitchFamily="34" charset="-128"/>
                <a:cs typeface="Arial" panose="020B0604020202020204" pitchFamily="34" charset="0"/>
              </a:rPr>
              <a:t>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200446877"/>
              </p:ext>
            </p:extLst>
          </p:nvPr>
        </p:nvGraphicFramePr>
        <p:xfrm>
          <a:off x="568978" y="1905000"/>
          <a:ext cx="8006043"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040827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533400"/>
          </a:xfrm>
        </p:spPr>
        <p:txBody>
          <a:bodyPr/>
          <a:lstStyle/>
          <a:p>
            <a:pPr algn="ctr"/>
            <a:r>
              <a:rPr lang="en-US" b="1" dirty="0" smtClean="0"/>
              <a:t>MT2C Visitor Outcomes (Fall 2017)</a:t>
            </a:r>
            <a:endParaRPr lang="en-US" b="1" dirty="0"/>
          </a:p>
        </p:txBody>
      </p:sp>
      <p:sp>
        <p:nvSpPr>
          <p:cNvPr id="5" name="Text Placeholder 4"/>
          <p:cNvSpPr>
            <a:spLocks noGrp="1"/>
          </p:cNvSpPr>
          <p:nvPr>
            <p:ph type="body" idx="2"/>
          </p:nvPr>
        </p:nvSpPr>
        <p:spPr>
          <a:xfrm>
            <a:off x="685800" y="5562600"/>
            <a:ext cx="7848600" cy="685800"/>
          </a:xfrm>
        </p:spPr>
        <p:txBody>
          <a:bodyPr>
            <a:no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Students who visited </a:t>
            </a:r>
            <a:r>
              <a:rPr lang="en-US" sz="1600" dirty="0" smtClean="0">
                <a:latin typeface="Arial" panose="020B0604020202020204" pitchFamily="34" charset="0"/>
                <a:cs typeface="Arial" panose="020B0604020202020204" pitchFamily="34" charset="0"/>
              </a:rPr>
              <a:t>MT2C have </a:t>
            </a:r>
            <a:r>
              <a:rPr lang="en-US" sz="1600" dirty="0" smtClean="0">
                <a:latin typeface="Arial" panose="020B0604020202020204" pitchFamily="34" charset="0"/>
                <a:cs typeface="Arial" panose="020B0604020202020204" pitchFamily="34" charset="0"/>
              </a:rPr>
              <a:t>consistently higher </a:t>
            </a:r>
            <a:r>
              <a:rPr lang="en-US" sz="1600" dirty="0" smtClean="0">
                <a:latin typeface="Arial" panose="020B0604020202020204" pitchFamily="34" charset="0"/>
                <a:cs typeface="Arial" panose="020B0604020202020204" pitchFamily="34" charset="0"/>
              </a:rPr>
              <a:t>Cumulative SDCCD GPA.</a:t>
            </a:r>
            <a:endParaRPr lang="en-US" sz="1600" dirty="0">
              <a:latin typeface="Arial" panose="020B0604020202020204" pitchFamily="34" charset="0"/>
              <a:cs typeface="Arial" panose="020B0604020202020204" pitchFamily="34" charset="0"/>
            </a:endParaRPr>
          </a:p>
        </p:txBody>
      </p:sp>
      <p:sp>
        <p:nvSpPr>
          <p:cNvPr id="12" name="TextBox 11"/>
          <p:cNvSpPr txBox="1"/>
          <p:nvPr/>
        </p:nvSpPr>
        <p:spPr>
          <a:xfrm>
            <a:off x="2057400" y="1295400"/>
            <a:ext cx="5212080" cy="276999"/>
          </a:xfrm>
          <a:prstGeom prst="rect">
            <a:avLst/>
          </a:prstGeom>
          <a:noFill/>
        </p:spPr>
        <p:txBody>
          <a:bodyPr wrap="square" rtlCol="0">
            <a:spAutoFit/>
          </a:bodyPr>
          <a:lstStyle/>
          <a:p>
            <a:r>
              <a:rPr lang="en-US" sz="1200" b="1" dirty="0" smtClean="0">
                <a:latin typeface="Arial" panose="020B0604020202020204" pitchFamily="34" charset="0"/>
                <a:ea typeface="Andale WT SC" panose="020B0502000000000001" pitchFamily="34" charset="-128"/>
                <a:cs typeface="Arial" panose="020B0604020202020204" pitchFamily="34" charset="0"/>
              </a:rPr>
              <a:t>Figure </a:t>
            </a:r>
            <a:r>
              <a:rPr lang="en-US" sz="1200" b="1" dirty="0" smtClean="0">
                <a:latin typeface="Arial" panose="020B0604020202020204" pitchFamily="34" charset="0"/>
                <a:ea typeface="Andale WT SC" panose="020B0502000000000001" pitchFamily="34" charset="-128"/>
                <a:cs typeface="Arial" panose="020B0604020202020204" pitchFamily="34" charset="0"/>
              </a:rPr>
              <a:t>20. Math Course Cumulative SDCCD GPA by </a:t>
            </a:r>
            <a:r>
              <a:rPr lang="en-US" sz="1200" b="1" dirty="0" smtClean="0">
                <a:latin typeface="Arial" panose="020B0604020202020204" pitchFamily="34" charset="0"/>
                <a:ea typeface="Andale WT SC" panose="020B0502000000000001" pitchFamily="34" charset="-128"/>
                <a:cs typeface="Arial" panose="020B0604020202020204" pitchFamily="34" charset="0"/>
              </a:rPr>
              <a:t>Ethnicity</a:t>
            </a:r>
            <a:endParaRPr lang="en-US" sz="1200" dirty="0">
              <a:latin typeface="Arial" panose="020B0604020202020204" pitchFamily="34" charset="0"/>
              <a:ea typeface="Andale WT SC" panose="020B0502000000000001" pitchFamily="34" charset="-128"/>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812588527"/>
              </p:ext>
            </p:extLst>
          </p:nvPr>
        </p:nvGraphicFramePr>
        <p:xfrm>
          <a:off x="568978" y="1920594"/>
          <a:ext cx="8006043" cy="34134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4384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3200" b="1" dirty="0" smtClean="0"/>
              <a:t>Graduate Tutoring (GT) Outcomes </a:t>
            </a:r>
            <a:br>
              <a:rPr lang="en-US" sz="3200" b="1" dirty="0" smtClean="0"/>
            </a:br>
            <a:r>
              <a:rPr lang="en-US" sz="3200" b="1" dirty="0"/>
              <a:t>GT Sections Compared to Non-GT Sections</a:t>
            </a:r>
          </a:p>
        </p:txBody>
      </p:sp>
      <p:sp>
        <p:nvSpPr>
          <p:cNvPr id="12" name="TextBox 11"/>
          <p:cNvSpPr txBox="1"/>
          <p:nvPr/>
        </p:nvSpPr>
        <p:spPr>
          <a:xfrm>
            <a:off x="609600" y="1524000"/>
            <a:ext cx="7848600" cy="1107996"/>
          </a:xfrm>
          <a:prstGeom prst="rect">
            <a:avLst/>
          </a:prstGeom>
          <a:noFill/>
        </p:spPr>
        <p:txBody>
          <a:bodyPr wrap="square" rtlCol="0">
            <a:spAutoFit/>
          </a:bodyPr>
          <a:lstStyle/>
          <a:p>
            <a:r>
              <a:rPr lang="en-US" sz="1200" dirty="0" smtClean="0">
                <a:latin typeface="Arial" panose="020B0604020202020204" pitchFamily="34" charset="0"/>
                <a:cs typeface="Arial" panose="020B0604020202020204" pitchFamily="34" charset="0"/>
              </a:rPr>
              <a:t>The same was found for </a:t>
            </a:r>
            <a:r>
              <a:rPr lang="en-US" sz="1200" b="1" dirty="0" smtClean="0">
                <a:latin typeface="Arial" panose="020B0604020202020204" pitchFamily="34" charset="0"/>
                <a:cs typeface="Arial" panose="020B0604020202020204" pitchFamily="34" charset="0"/>
              </a:rPr>
              <a:t>success</a:t>
            </a:r>
            <a:r>
              <a:rPr lang="en-US" sz="1200" dirty="0" smtClean="0">
                <a:latin typeface="Arial" panose="020B0604020202020204" pitchFamily="34" charset="0"/>
                <a:cs typeface="Arial" panose="020B0604020202020204" pitchFamily="34" charset="0"/>
              </a:rPr>
              <a:t> </a:t>
            </a:r>
            <a:r>
              <a:rPr lang="en-US" sz="1200" b="1" dirty="0" smtClean="0">
                <a:latin typeface="Arial" panose="020B0604020202020204" pitchFamily="34" charset="0"/>
                <a:cs typeface="Arial" panose="020B0604020202020204" pitchFamily="34" charset="0"/>
              </a:rPr>
              <a:t>rates</a:t>
            </a:r>
            <a:r>
              <a:rPr lang="en-US" sz="1200" dirty="0" smtClean="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Across all terms, </a:t>
            </a:r>
            <a:r>
              <a:rPr lang="en-US" sz="1200" b="1" dirty="0" smtClean="0">
                <a:latin typeface="Arial" panose="020B0604020202020204" pitchFamily="34" charset="0"/>
                <a:cs typeface="Arial" panose="020B0604020202020204" pitchFamily="34" charset="0"/>
              </a:rPr>
              <a:t>success</a:t>
            </a:r>
            <a:r>
              <a:rPr lang="en-US" sz="1200" dirty="0" smtClean="0">
                <a:latin typeface="Arial" panose="020B0604020202020204" pitchFamily="34" charset="0"/>
                <a:cs typeface="Arial" panose="020B0604020202020204" pitchFamily="34" charset="0"/>
              </a:rPr>
              <a:t> </a:t>
            </a:r>
            <a:r>
              <a:rPr lang="en-US" sz="1200" b="1" dirty="0" smtClean="0">
                <a:latin typeface="Arial" panose="020B0604020202020204" pitchFamily="34" charset="0"/>
                <a:cs typeface="Arial" panose="020B0604020202020204" pitchFamily="34" charset="0"/>
              </a:rPr>
              <a:t>rates</a:t>
            </a:r>
            <a:r>
              <a:rPr lang="en-US" sz="1200" dirty="0" smtClean="0">
                <a:latin typeface="Arial" panose="020B0604020202020204" pitchFamily="34" charset="0"/>
                <a:cs typeface="Arial" panose="020B0604020202020204" pitchFamily="34" charset="0"/>
              </a:rPr>
              <a:t> tended to be higher for students enrolled in GT sections than for students enrolled in sections without a GT for the same courses. </a:t>
            </a:r>
          </a:p>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Again, this pattern held true for </a:t>
            </a:r>
            <a:r>
              <a:rPr lang="en-US" sz="1200" dirty="0" err="1" smtClean="0">
                <a:latin typeface="Arial" panose="020B0604020202020204" pitchFamily="34" charset="0"/>
                <a:cs typeface="Arial" panose="020B0604020202020204" pitchFamily="34" charset="0"/>
              </a:rPr>
              <a:t>Latinx</a:t>
            </a:r>
            <a:r>
              <a:rPr lang="en-US" sz="1200" dirty="0" smtClean="0">
                <a:latin typeface="Arial" panose="020B0604020202020204" pitchFamily="34" charset="0"/>
                <a:cs typeface="Arial" panose="020B0604020202020204" pitchFamily="34" charset="0"/>
              </a:rPr>
              <a:t> students*. </a:t>
            </a:r>
          </a:p>
          <a:p>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4191296361"/>
              </p:ext>
            </p:extLst>
          </p:nvPr>
        </p:nvGraphicFramePr>
        <p:xfrm>
          <a:off x="468406" y="2438400"/>
          <a:ext cx="4038600" cy="3722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extLst>
              <p:ext uri="{D42A27DB-BD31-4B8C-83A1-F6EECF244321}">
                <p14:modId xmlns:p14="http://schemas.microsoft.com/office/powerpoint/2010/main" val="773973105"/>
              </p:ext>
            </p:extLst>
          </p:nvPr>
        </p:nvGraphicFramePr>
        <p:xfrm>
          <a:off x="4572000" y="2438400"/>
          <a:ext cx="4038600" cy="372276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27529" y="6172200"/>
            <a:ext cx="7848600" cy="430887"/>
          </a:xfrm>
          <a:prstGeom prst="rect">
            <a:avLst/>
          </a:prstGeom>
          <a:noFill/>
        </p:spPr>
        <p:txBody>
          <a:bodyPr wrap="square" rtlCol="0">
            <a:spAutoFit/>
          </a:bodyPr>
          <a:lstStyle/>
          <a:p>
            <a:r>
              <a:rPr lang="en-US" sz="1100" dirty="0" smtClean="0"/>
              <a:t>*Note: This pattern was also found for African American students, but the samples were much smaller and thus, are not reported here. </a:t>
            </a:r>
            <a:endParaRPr lang="en-US" sz="1100" dirty="0"/>
          </a:p>
        </p:txBody>
      </p:sp>
    </p:spTree>
    <p:extLst>
      <p:ext uri="{BB962C8B-B14F-4D97-AF65-F5344CB8AC3E}">
        <p14:creationId xmlns:p14="http://schemas.microsoft.com/office/powerpoint/2010/main" val="1074470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3200" b="1" dirty="0" smtClean="0"/>
              <a:t>Graduate Tutoring (GT) Outcomes </a:t>
            </a:r>
            <a:br>
              <a:rPr lang="en-US" sz="3200" b="1" dirty="0" smtClean="0"/>
            </a:br>
            <a:r>
              <a:rPr lang="en-US" sz="3200" b="1" dirty="0" smtClean="0"/>
              <a:t>Within GT Sections – Contacts with GT</a:t>
            </a:r>
            <a:endParaRPr lang="en-US" sz="3200" b="1" dirty="0"/>
          </a:p>
        </p:txBody>
      </p:sp>
      <p:sp>
        <p:nvSpPr>
          <p:cNvPr id="12" name="TextBox 11"/>
          <p:cNvSpPr txBox="1"/>
          <p:nvPr/>
        </p:nvSpPr>
        <p:spPr>
          <a:xfrm>
            <a:off x="609600" y="1371600"/>
            <a:ext cx="7848600" cy="1477328"/>
          </a:xfrm>
          <a:prstGeom prst="rect">
            <a:avLst/>
          </a:prstGeom>
          <a:noFill/>
        </p:spPr>
        <p:txBody>
          <a:bodyPr wrap="square" rtlCol="0">
            <a:spAutoFit/>
          </a:bodyPr>
          <a:lstStyle/>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When looking within the GT course sections, </a:t>
            </a:r>
            <a:r>
              <a:rPr lang="en-US" sz="1200" b="1" dirty="0" smtClean="0">
                <a:latin typeface="Arial" panose="020B0604020202020204" pitchFamily="34" charset="0"/>
                <a:cs typeface="Arial" panose="020B0604020202020204" pitchFamily="34" charset="0"/>
              </a:rPr>
              <a:t>retention rates </a:t>
            </a:r>
            <a:r>
              <a:rPr lang="en-US" sz="1200" dirty="0" smtClean="0">
                <a:latin typeface="Arial" panose="020B0604020202020204" pitchFamily="34" charset="0"/>
                <a:cs typeface="Arial" panose="020B0604020202020204" pitchFamily="34" charset="0"/>
              </a:rPr>
              <a:t>tended to be higher for students enrolled in GT sections who had at least one out of class contact with the GT compared to those with no out of class contacts.</a:t>
            </a:r>
          </a:p>
          <a:p>
            <a:pPr marL="285750" indent="-2857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Course GPAs </a:t>
            </a:r>
            <a:r>
              <a:rPr lang="en-US" sz="1200" dirty="0" smtClean="0">
                <a:latin typeface="Arial" panose="020B0604020202020204" pitchFamily="34" charset="0"/>
                <a:cs typeface="Arial" panose="020B0604020202020204" pitchFamily="34" charset="0"/>
              </a:rPr>
              <a:t>also tended to be higher for students who had at least one out of class contact with a GT compared to those who did not. </a:t>
            </a:r>
          </a:p>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This pattern held true for </a:t>
            </a:r>
            <a:r>
              <a:rPr lang="en-US" sz="1200" dirty="0" err="1" smtClean="0">
                <a:latin typeface="Arial" panose="020B0604020202020204" pitchFamily="34" charset="0"/>
                <a:cs typeface="Arial" panose="020B0604020202020204" pitchFamily="34" charset="0"/>
              </a:rPr>
              <a:t>Latinx</a:t>
            </a:r>
            <a:r>
              <a:rPr lang="en-US" sz="1200" dirty="0" smtClean="0">
                <a:latin typeface="Arial" panose="020B0604020202020204" pitchFamily="34" charset="0"/>
                <a:cs typeface="Arial" panose="020B0604020202020204" pitchFamily="34" charset="0"/>
              </a:rPr>
              <a:t> students. </a:t>
            </a:r>
          </a:p>
          <a:p>
            <a:endParaRPr lang="en-US"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2778097319"/>
              </p:ext>
            </p:extLst>
          </p:nvPr>
        </p:nvGraphicFramePr>
        <p:xfrm>
          <a:off x="457200" y="2514601"/>
          <a:ext cx="4038600" cy="38401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extLst>
              <p:ext uri="{D42A27DB-BD31-4B8C-83A1-F6EECF244321}">
                <p14:modId xmlns:p14="http://schemas.microsoft.com/office/powerpoint/2010/main" val="2981908275"/>
              </p:ext>
            </p:extLst>
          </p:nvPr>
        </p:nvGraphicFramePr>
        <p:xfrm>
          <a:off x="4648200" y="2514600"/>
          <a:ext cx="4038600" cy="38401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8715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3200" b="1" dirty="0" smtClean="0"/>
              <a:t>Graduate Tutoring (GT) Outcomes </a:t>
            </a:r>
            <a:br>
              <a:rPr lang="en-US" sz="3200" b="1" dirty="0" smtClean="0"/>
            </a:br>
            <a:r>
              <a:rPr lang="en-US" sz="3200" b="1" dirty="0" smtClean="0"/>
              <a:t>Within GT Sections – Contacts with GT</a:t>
            </a:r>
            <a:endParaRPr lang="en-US" sz="3200" b="1" dirty="0"/>
          </a:p>
        </p:txBody>
      </p:sp>
      <p:sp>
        <p:nvSpPr>
          <p:cNvPr id="12" name="TextBox 11"/>
          <p:cNvSpPr txBox="1"/>
          <p:nvPr/>
        </p:nvSpPr>
        <p:spPr>
          <a:xfrm>
            <a:off x="609600" y="1524000"/>
            <a:ext cx="7848600" cy="923330"/>
          </a:xfrm>
          <a:prstGeom prst="rect">
            <a:avLst/>
          </a:prstGeom>
          <a:noFill/>
        </p:spPr>
        <p:txBody>
          <a:bodyPr wrap="square" rtlCol="0">
            <a:spAutoFit/>
          </a:bodyPr>
          <a:lstStyle/>
          <a:p>
            <a:pPr marL="285750" indent="-2857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Success rates also </a:t>
            </a:r>
            <a:r>
              <a:rPr lang="en-US" sz="1200" dirty="0" smtClean="0">
                <a:latin typeface="Arial" panose="020B0604020202020204" pitchFamily="34" charset="0"/>
                <a:cs typeface="Arial" panose="020B0604020202020204" pitchFamily="34" charset="0"/>
              </a:rPr>
              <a:t>tended to be higher for students enrolled in GT sections who had at least one out of class contact with the GT compared to those with no out of class contacts.</a:t>
            </a:r>
          </a:p>
          <a:p>
            <a:pPr marL="285750" indent="-2857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Once again, this pattern held true for </a:t>
            </a:r>
            <a:r>
              <a:rPr lang="en-US" sz="1200" dirty="0" err="1" smtClean="0">
                <a:latin typeface="Arial" panose="020B0604020202020204" pitchFamily="34" charset="0"/>
                <a:cs typeface="Arial" panose="020B0604020202020204" pitchFamily="34" charset="0"/>
              </a:rPr>
              <a:t>Latinx</a:t>
            </a:r>
            <a:r>
              <a:rPr lang="en-US" sz="1200" dirty="0" smtClean="0">
                <a:latin typeface="Arial" panose="020B0604020202020204" pitchFamily="34" charset="0"/>
                <a:cs typeface="Arial" panose="020B0604020202020204" pitchFamily="34" charset="0"/>
              </a:rPr>
              <a:t> students. </a:t>
            </a:r>
          </a:p>
          <a:p>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707335996"/>
              </p:ext>
            </p:extLst>
          </p:nvPr>
        </p:nvGraphicFramePr>
        <p:xfrm>
          <a:off x="457200" y="2362201"/>
          <a:ext cx="4038600" cy="39925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8"/>
          <p:cNvGraphicFramePr>
            <a:graphicFrameLocks noGrp="1"/>
          </p:cNvGraphicFramePr>
          <p:nvPr>
            <p:ph sz="half" idx="2"/>
            <p:extLst>
              <p:ext uri="{D42A27DB-BD31-4B8C-83A1-F6EECF244321}">
                <p14:modId xmlns:p14="http://schemas.microsoft.com/office/powerpoint/2010/main" val="3131971532"/>
              </p:ext>
            </p:extLst>
          </p:nvPr>
        </p:nvGraphicFramePr>
        <p:xfrm>
          <a:off x="4648200" y="2362200"/>
          <a:ext cx="4038600" cy="39925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7324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5300" dirty="0" smtClean="0"/>
              <a:t>Classroom Tutor(CT) Outcomes</a:t>
            </a:r>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72539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3620957"/>
              </p:ext>
            </p:extLst>
          </p:nvPr>
        </p:nvGraphicFramePr>
        <p:xfrm>
          <a:off x="3733800" y="1905000"/>
          <a:ext cx="4495800" cy="4861560"/>
        </p:xfrm>
        <a:graphic>
          <a:graphicData uri="http://schemas.openxmlformats.org/drawingml/2006/table">
            <a:tbl>
              <a:tblPr/>
              <a:tblGrid>
                <a:gridCol w="972065"/>
                <a:gridCol w="1336589"/>
                <a:gridCol w="1215081"/>
                <a:gridCol w="972065"/>
              </a:tblGrid>
              <a:tr h="211282">
                <a:tc>
                  <a:txBody>
                    <a:bodyPr/>
                    <a:lstStyle/>
                    <a:p>
                      <a:pPr algn="l" fontAlgn="b"/>
                      <a:r>
                        <a:rPr lang="en-US" sz="1400" b="1" i="0" u="none" strike="noStrike" dirty="0" smtClean="0">
                          <a:solidFill>
                            <a:srgbClr val="FFFFFF"/>
                          </a:solidFill>
                          <a:effectLst/>
                          <a:latin typeface="Calibri"/>
                        </a:rPr>
                        <a:t>Course</a:t>
                      </a:r>
                      <a:endParaRPr lang="en-US" sz="1400" b="1" i="0" u="none" strike="noStrike" dirty="0">
                        <a:solidFill>
                          <a:srgbClr val="FFFFFF"/>
                        </a:solidFill>
                        <a:effectLst/>
                        <a:latin typeface="Calibri"/>
                      </a:endParaRP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l" fontAlgn="b"/>
                      <a:r>
                        <a:rPr lang="en-US" sz="1400" b="1" i="0" u="none" strike="noStrike">
                          <a:solidFill>
                            <a:srgbClr val="FFFFFF"/>
                          </a:solidFill>
                          <a:effectLst/>
                          <a:latin typeface="Calibri"/>
                        </a:rPr>
                        <a:t>SectionCount</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l" fontAlgn="b"/>
                      <a:r>
                        <a:rPr lang="en-US" sz="1400" b="1" i="0" u="none" strike="noStrike">
                          <a:solidFill>
                            <a:srgbClr val="FFFFFF"/>
                          </a:solidFill>
                          <a:effectLst/>
                          <a:latin typeface="Calibri"/>
                        </a:rPr>
                        <a:t>Enrollments</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l" fontAlgn="b"/>
                      <a:r>
                        <a:rPr lang="en-US" sz="1400" b="1" i="0" u="none" strike="noStrike">
                          <a:solidFill>
                            <a:srgbClr val="FFFFFF"/>
                          </a:solidFill>
                          <a:effectLst/>
                          <a:latin typeface="Calibri"/>
                        </a:rPr>
                        <a:t>Avg. Size</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r>
              <a:tr h="211282">
                <a:tc>
                  <a:txBody>
                    <a:bodyPr/>
                    <a:lstStyle/>
                    <a:p>
                      <a:pPr algn="l" fontAlgn="b"/>
                      <a:r>
                        <a:rPr lang="en-US" sz="1400" b="0" i="0" u="none" strike="noStrike">
                          <a:solidFill>
                            <a:srgbClr val="000000"/>
                          </a:solidFill>
                          <a:effectLst/>
                          <a:latin typeface="Calibri"/>
                        </a:rPr>
                        <a:t>ACCT116A</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43</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ANTH102</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136</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45.3</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ASTR101</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302</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43.1</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BIOL107</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23.4</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CHEM100</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77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38.5</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CHEM152</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208</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52</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ENGL043</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ENGL047A</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165</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23.6</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ENGL049</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26</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26</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ENGL101</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23.4</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ESOL045</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25</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25</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FREN101</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29</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29</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GEOG101</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278</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39.7</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GEOL100</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127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42.3</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MATH046</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40</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40</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MATH092</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463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35.6</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MATH096</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8</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324</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40.5</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MATH104</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45.3</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MATH116</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6</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247</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41.2</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11282">
                <a:tc>
                  <a:txBody>
                    <a:bodyPr/>
                    <a:lstStyle/>
                    <a:p>
                      <a:pPr algn="l" fontAlgn="b"/>
                      <a:r>
                        <a:rPr lang="en-US" sz="1400" b="0" i="0" u="none" strike="noStrike">
                          <a:solidFill>
                            <a:srgbClr val="000000"/>
                          </a:solidFill>
                          <a:effectLst/>
                          <a:latin typeface="Calibri"/>
                        </a:rPr>
                        <a:t>MATH119</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6</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303</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50.5</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11282">
                <a:tc>
                  <a:txBody>
                    <a:bodyPr/>
                    <a:lstStyle/>
                    <a:p>
                      <a:pPr algn="l" fontAlgn="b"/>
                      <a:r>
                        <a:rPr lang="en-US" sz="1400" b="0" i="0" u="none" strike="noStrike">
                          <a:solidFill>
                            <a:srgbClr val="000000"/>
                          </a:solidFill>
                          <a:effectLst/>
                          <a:latin typeface="Calibri"/>
                        </a:rPr>
                        <a:t>PSYC101</a:t>
                      </a:r>
                    </a:p>
                  </a:txBody>
                  <a:tcPr marL="7620" marR="7620" marT="762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45</a:t>
                      </a:r>
                    </a:p>
                  </a:txBody>
                  <a:tcPr marL="7620" marR="7620" marT="762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dirty="0">
                          <a:solidFill>
                            <a:srgbClr val="000000"/>
                          </a:solidFill>
                          <a:effectLst/>
                          <a:latin typeface="Calibri"/>
                        </a:rPr>
                        <a:t>45</a:t>
                      </a:r>
                    </a:p>
                  </a:txBody>
                  <a:tcPr marL="7620" marR="7620" marT="762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bl>
          </a:graphicData>
        </a:graphic>
      </p:graphicFrame>
      <p:sp>
        <p:nvSpPr>
          <p:cNvPr id="12" name="TextBox 11"/>
          <p:cNvSpPr txBox="1"/>
          <p:nvPr/>
        </p:nvSpPr>
        <p:spPr>
          <a:xfrm>
            <a:off x="381000" y="2133600"/>
            <a:ext cx="3124200" cy="2172903"/>
          </a:xfrm>
          <a:prstGeom prst="rect">
            <a:avLst/>
          </a:prstGeom>
        </p:spPr>
        <p:txBody>
          <a:bodyPr vert="horz">
            <a:normAutofit/>
          </a:bodyPr>
          <a:lstStyle>
            <a:lvl1pPr indent="0">
              <a:spcBef>
                <a:spcPct val="20000"/>
              </a:spcBef>
              <a:buClr>
                <a:schemeClr val="accent3"/>
              </a:buClr>
              <a:buSzPct val="95000"/>
              <a:buFont typeface="Wingdings 2"/>
              <a:buNone/>
              <a:defRPr kumimoji="0" sz="2600"/>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en-US" dirty="0"/>
              <a:t>CT Program </a:t>
            </a:r>
            <a:r>
              <a:rPr lang="en-US" dirty="0" smtClean="0"/>
              <a:t>Information:</a:t>
            </a:r>
            <a:endParaRPr lang="en-US" dirty="0"/>
          </a:p>
          <a:p>
            <a:r>
              <a:rPr lang="en-US" dirty="0"/>
              <a:t>Fall 2015-Fall 2017</a:t>
            </a:r>
          </a:p>
        </p:txBody>
      </p:sp>
    </p:spTree>
    <p:extLst>
      <p:ext uri="{BB962C8B-B14F-4D97-AF65-F5344CB8AC3E}">
        <p14:creationId xmlns:p14="http://schemas.microsoft.com/office/powerpoint/2010/main" val="2415389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Classroom Tutoring (CT)</a:t>
            </a:r>
            <a:endParaRPr lang="en-US" dirty="0"/>
          </a:p>
        </p:txBody>
      </p:sp>
      <p:sp>
        <p:nvSpPr>
          <p:cNvPr id="8" name="Content Placeholder 7"/>
          <p:cNvSpPr>
            <a:spLocks noGrp="1"/>
          </p:cNvSpPr>
          <p:nvPr>
            <p:ph idx="1"/>
          </p:nvPr>
        </p:nvSpPr>
        <p:spPr>
          <a:xfrm>
            <a:off x="457200" y="1935480"/>
            <a:ext cx="8229600" cy="1264920"/>
          </a:xfrm>
        </p:spPr>
        <p:txBody>
          <a:bodyPr>
            <a:normAutofit lnSpcReduction="10000"/>
          </a:bodyPr>
          <a:lstStyle/>
          <a:p>
            <a:pPr marL="0" indent="0">
              <a:buNone/>
            </a:pPr>
            <a:r>
              <a:rPr lang="en-US" dirty="0" smtClean="0"/>
              <a:t>Overall Course success rates for courses with Embedded Classroom Tutor as compared to the same courses without a CT</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2481637997"/>
              </p:ext>
            </p:extLst>
          </p:nvPr>
        </p:nvGraphicFramePr>
        <p:xfrm>
          <a:off x="1295400" y="3581400"/>
          <a:ext cx="6004560" cy="27546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0172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1854</TotalTime>
  <Words>1797</Words>
  <Application>Microsoft Office PowerPoint</Application>
  <PresentationFormat>On-screen Show (4:3)</PresentationFormat>
  <Paragraphs>413</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Andale WT SC</vt:lpstr>
      <vt:lpstr>Arial</vt:lpstr>
      <vt:lpstr>Calibri</vt:lpstr>
      <vt:lpstr>Constantia</vt:lpstr>
      <vt:lpstr>Wingdings 2</vt:lpstr>
      <vt:lpstr>Flow</vt:lpstr>
      <vt:lpstr>Graduate Tutor(GT) Outcomes </vt:lpstr>
      <vt:lpstr>Graduate Tutoring (GT) Outcomes</vt:lpstr>
      <vt:lpstr>Graduate Tutoring (GT) Outcomes  GT Sections Compared to Non-GT Sections</vt:lpstr>
      <vt:lpstr>Graduate Tutoring (GT) Outcomes  GT Sections Compared to Non-GT Sections</vt:lpstr>
      <vt:lpstr>Graduate Tutoring (GT) Outcomes  Within GT Sections – Contacts with GT</vt:lpstr>
      <vt:lpstr>Graduate Tutoring (GT) Outcomes  Within GT Sections – Contacts with GT</vt:lpstr>
      <vt:lpstr>Classroom Tutor(CT) Outcomes </vt:lpstr>
      <vt:lpstr>Classroom Tutoring (CT)</vt:lpstr>
      <vt:lpstr>Classroom Tutoring (CT)</vt:lpstr>
      <vt:lpstr>Classroom Tutoring (CT)</vt:lpstr>
      <vt:lpstr>Classroom Tutoring (CT)</vt:lpstr>
      <vt:lpstr>Classroom Tutoring (CT)</vt:lpstr>
      <vt:lpstr>Classroom Tutoring (CT)</vt:lpstr>
      <vt:lpstr>Classroom Tutoring (CT)</vt:lpstr>
      <vt:lpstr>Classroom Tutoring (CT)</vt:lpstr>
      <vt:lpstr>Mesa Tutoring and Computing Centers (MT2C) Outcomes </vt:lpstr>
      <vt:lpstr>MT2C Visitor Demographic (Fall 2017)</vt:lpstr>
      <vt:lpstr>MT2C Visitor Demographic (Fall 2017)</vt:lpstr>
      <vt:lpstr>MT2C Visitor Demographic (Fall 2017)</vt:lpstr>
      <vt:lpstr>MT2C Visitor Demographic (Fall 2017)</vt:lpstr>
      <vt:lpstr>MT2C Visitor Demographic (Fall 2017)</vt:lpstr>
      <vt:lpstr>MT2C Visitor Demographic (Fall 2017)</vt:lpstr>
      <vt:lpstr>MT2C Visitor Outcomes (Fall 2017)</vt:lpstr>
      <vt:lpstr>MT2C Visitor Outcomes (Fall 2017)</vt:lpstr>
      <vt:lpstr>MT2C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lpstr>MT2C Visitor Outcomes (Fall 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alanna</dc:creator>
  <cp:lastModifiedBy>Kyungae Jun</cp:lastModifiedBy>
  <cp:revision>35</cp:revision>
  <dcterms:created xsi:type="dcterms:W3CDTF">2018-05-15T17:30:50Z</dcterms:created>
  <dcterms:modified xsi:type="dcterms:W3CDTF">2018-05-18T02:48:01Z</dcterms:modified>
</cp:coreProperties>
</file>